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29.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notesSlides/notesSlide1.xml" ContentType="application/vnd.openxmlformats-officedocument.presentationml.notesSlide+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notesSlides/notesSlide2.xml" ContentType="application/vnd.openxmlformats-officedocument.presentationml.notesSlide+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revisionInfo.xml" ContentType="application/vnd.ms-powerpoint.revisioninfo+xml"/>
  <Override PartName="/docProps/custom.xml" ContentType="application/vnd.openxmlformats-officedocument.custom-properties+xml"/>
  <Override PartName="/docProps/app.xml" ContentType="application/vnd.openxmlformats-officedocument.extended-properties+xml"/>
  <Override PartName="/ppt/tags/tag1.xml" ContentType="application/vnd.openxmlformats-officedocument.presentationml.tag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8" r:id="rId1"/>
  </p:sldMasterIdLst>
  <p:notesMasterIdLst>
    <p:notesMasterId r:id="rId31"/>
  </p:notesMasterIdLst>
  <p:handoutMasterIdLst>
    <p:handoutMasterId r:id="rId32"/>
  </p:handoutMasterIdLst>
  <p:sldIdLst>
    <p:sldId id="468" r:id="rId2"/>
    <p:sldId id="358" r:id="rId3"/>
    <p:sldId id="450" r:id="rId4"/>
    <p:sldId id="508" r:id="rId5"/>
    <p:sldId id="435" r:id="rId6"/>
    <p:sldId id="441" r:id="rId7"/>
    <p:sldId id="463" r:id="rId8"/>
    <p:sldId id="442" r:id="rId9"/>
    <p:sldId id="443" r:id="rId10"/>
    <p:sldId id="444" r:id="rId11"/>
    <p:sldId id="489" r:id="rId12"/>
    <p:sldId id="509" r:id="rId13"/>
    <p:sldId id="510" r:id="rId14"/>
    <p:sldId id="511" r:id="rId15"/>
    <p:sldId id="512" r:id="rId16"/>
    <p:sldId id="513" r:id="rId17"/>
    <p:sldId id="514" r:id="rId18"/>
    <p:sldId id="515" r:id="rId19"/>
    <p:sldId id="516" r:id="rId20"/>
    <p:sldId id="507" r:id="rId21"/>
    <p:sldId id="517" r:id="rId22"/>
    <p:sldId id="518" r:id="rId23"/>
    <p:sldId id="519" r:id="rId24"/>
    <p:sldId id="520" r:id="rId25"/>
    <p:sldId id="521" r:id="rId26"/>
    <p:sldId id="522" r:id="rId27"/>
    <p:sldId id="523" r:id="rId28"/>
    <p:sldId id="524" r:id="rId29"/>
    <p:sldId id="462" r:id="rId30"/>
  </p:sldIdLst>
  <p:sldSz cx="9144000" cy="6858000" type="letter"/>
  <p:notesSz cx="9601200" cy="7315200"/>
  <p:defaultTextStyle>
    <a:defPPr>
      <a:defRPr lang="en-US"/>
    </a:defPPr>
    <a:lvl1pPr algn="l" rtl="0" fontAlgn="base">
      <a:lnSpc>
        <a:spcPct val="106000"/>
      </a:lnSpc>
      <a:spcBef>
        <a:spcPct val="0"/>
      </a:spcBef>
      <a:spcAft>
        <a:spcPct val="0"/>
      </a:spcAft>
      <a:buFont typeface="Wingdings 2" pitchFamily="18" charset="2"/>
      <a:defRPr sz="2400" kern="1200">
        <a:solidFill>
          <a:schemeClr val="tx1"/>
        </a:solidFill>
        <a:latin typeface="Arial" charset="0"/>
        <a:ea typeface="+mn-ea"/>
        <a:cs typeface="+mn-cs"/>
      </a:defRPr>
    </a:lvl1pPr>
    <a:lvl2pPr marL="457200" algn="l" rtl="0" fontAlgn="base">
      <a:lnSpc>
        <a:spcPct val="106000"/>
      </a:lnSpc>
      <a:spcBef>
        <a:spcPct val="0"/>
      </a:spcBef>
      <a:spcAft>
        <a:spcPct val="0"/>
      </a:spcAft>
      <a:buFont typeface="Wingdings 2" pitchFamily="18" charset="2"/>
      <a:defRPr sz="2400" kern="1200">
        <a:solidFill>
          <a:schemeClr val="tx1"/>
        </a:solidFill>
        <a:latin typeface="Arial" charset="0"/>
        <a:ea typeface="+mn-ea"/>
        <a:cs typeface="+mn-cs"/>
      </a:defRPr>
    </a:lvl2pPr>
    <a:lvl3pPr marL="914400" algn="l" rtl="0" fontAlgn="base">
      <a:lnSpc>
        <a:spcPct val="106000"/>
      </a:lnSpc>
      <a:spcBef>
        <a:spcPct val="0"/>
      </a:spcBef>
      <a:spcAft>
        <a:spcPct val="0"/>
      </a:spcAft>
      <a:buFont typeface="Wingdings 2" pitchFamily="18" charset="2"/>
      <a:defRPr sz="2400" kern="1200">
        <a:solidFill>
          <a:schemeClr val="tx1"/>
        </a:solidFill>
        <a:latin typeface="Arial" charset="0"/>
        <a:ea typeface="+mn-ea"/>
        <a:cs typeface="+mn-cs"/>
      </a:defRPr>
    </a:lvl3pPr>
    <a:lvl4pPr marL="1371600" algn="l" rtl="0" fontAlgn="base">
      <a:lnSpc>
        <a:spcPct val="106000"/>
      </a:lnSpc>
      <a:spcBef>
        <a:spcPct val="0"/>
      </a:spcBef>
      <a:spcAft>
        <a:spcPct val="0"/>
      </a:spcAft>
      <a:buFont typeface="Wingdings 2" pitchFamily="18" charset="2"/>
      <a:defRPr sz="2400" kern="1200">
        <a:solidFill>
          <a:schemeClr val="tx1"/>
        </a:solidFill>
        <a:latin typeface="Arial" charset="0"/>
        <a:ea typeface="+mn-ea"/>
        <a:cs typeface="+mn-cs"/>
      </a:defRPr>
    </a:lvl4pPr>
    <a:lvl5pPr marL="1828800" algn="l" rtl="0" fontAlgn="base">
      <a:lnSpc>
        <a:spcPct val="106000"/>
      </a:lnSpc>
      <a:spcBef>
        <a:spcPct val="0"/>
      </a:spcBef>
      <a:spcAft>
        <a:spcPct val="0"/>
      </a:spcAft>
      <a:buFont typeface="Wingdings 2" pitchFamily="18" charset="2"/>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58">
          <p15:clr>
            <a:srgbClr val="A4A3A4"/>
          </p15:clr>
        </p15:guide>
        <p15:guide id="2" orient="horz" pos="490">
          <p15:clr>
            <a:srgbClr val="A4A3A4"/>
          </p15:clr>
        </p15:guide>
        <p15:guide id="3" orient="horz" pos="728">
          <p15:clr>
            <a:srgbClr val="A4A3A4"/>
          </p15:clr>
        </p15:guide>
        <p15:guide id="4" orient="horz" pos="1061">
          <p15:clr>
            <a:srgbClr val="A4A3A4"/>
          </p15:clr>
        </p15:guide>
        <p15:guide id="5" orient="horz" pos="4274">
          <p15:clr>
            <a:srgbClr val="A4A3A4"/>
          </p15:clr>
        </p15:guide>
        <p15:guide id="6" orient="horz" pos="3540">
          <p15:clr>
            <a:srgbClr val="A4A3A4"/>
          </p15:clr>
        </p15:guide>
        <p15:guide id="7" orient="horz" pos="4138">
          <p15:clr>
            <a:srgbClr val="A4A3A4"/>
          </p15:clr>
        </p15:guide>
        <p15:guide id="8" orient="horz" pos="993">
          <p15:clr>
            <a:srgbClr val="A4A3A4"/>
          </p15:clr>
        </p15:guide>
        <p15:guide id="9" pos="2804">
          <p15:clr>
            <a:srgbClr val="A4A3A4"/>
          </p15:clr>
        </p15:guide>
        <p15:guide id="10" pos="252">
          <p15:clr>
            <a:srgbClr val="A4A3A4"/>
          </p15:clr>
        </p15:guide>
        <p15:guide id="11" pos="370">
          <p15:clr>
            <a:srgbClr val="A4A3A4"/>
          </p15:clr>
        </p15:guide>
        <p15:guide id="12" pos="5504">
          <p15:clr>
            <a:srgbClr val="A4A3A4"/>
          </p15:clr>
        </p15:guide>
        <p15:guide id="13" pos="5391">
          <p15:clr>
            <a:srgbClr val="A4A3A4"/>
          </p15:clr>
        </p15:guide>
        <p15:guide id="14" pos="2776">
          <p15:clr>
            <a:srgbClr val="A4A3A4"/>
          </p15:clr>
        </p15:guide>
        <p15:guide id="15" pos="2983">
          <p15:clr>
            <a:srgbClr val="A4A3A4"/>
          </p15:clr>
        </p15:guide>
      </p15:sldGuideLst>
    </p:ext>
    <p:ext uri="{2D200454-40CA-4A62-9FC3-DE9A4176ACB9}">
      <p15:notesGuideLst xmlns:p15="http://schemas.microsoft.com/office/powerpoint/2012/main">
        <p15:guide id="1" orient="horz" pos="2304">
          <p15:clr>
            <a:srgbClr val="A4A3A4"/>
          </p15:clr>
        </p15:guide>
        <p15:guide id="2" pos="302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th, Neale" initials="N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7E7"/>
    <a:srgbClr val="72C7F1"/>
    <a:srgbClr val="00A1DE"/>
    <a:srgbClr val="99CC33"/>
    <a:srgbClr val="009999"/>
    <a:srgbClr val="FFFFFF"/>
    <a:srgbClr val="336600"/>
    <a:srgbClr val="FF9900"/>
    <a:srgbClr val="4066B2"/>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78" autoAdjust="0"/>
    <p:restoredTop sz="97000" autoAdjust="0"/>
  </p:normalViewPr>
  <p:slideViewPr>
    <p:cSldViewPr snapToGrid="0">
      <p:cViewPr varScale="1">
        <p:scale>
          <a:sx n="114" d="100"/>
          <a:sy n="114" d="100"/>
        </p:scale>
        <p:origin x="1710" y="108"/>
      </p:cViewPr>
      <p:guideLst>
        <p:guide orient="horz" pos="158"/>
        <p:guide orient="horz" pos="490"/>
        <p:guide orient="horz" pos="728"/>
        <p:guide orient="horz" pos="1061"/>
        <p:guide orient="horz" pos="4274"/>
        <p:guide orient="horz" pos="3540"/>
        <p:guide orient="horz" pos="4138"/>
        <p:guide orient="horz" pos="993"/>
        <p:guide pos="2804"/>
        <p:guide pos="252"/>
        <p:guide pos="370"/>
        <p:guide pos="5504"/>
        <p:guide pos="5391"/>
        <p:guide pos="2776"/>
        <p:guide pos="298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67" d="100"/>
          <a:sy n="67" d="100"/>
        </p:scale>
        <p:origin x="-1068" y="-96"/>
      </p:cViewPr>
      <p:guideLst>
        <p:guide orient="horz" pos="2304"/>
        <p:guide pos="302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presProps" Target="presProps.xml"/><Relationship Id="rId42" Type="http://schemas.openxmlformats.org/officeDocument/2006/relationships/customXml" Target="../customXml/item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1810" name="Rectangle 2"/>
          <p:cNvSpPr>
            <a:spLocks noGrp="1" noChangeArrowheads="1"/>
          </p:cNvSpPr>
          <p:nvPr>
            <p:ph type="hdr" sz="quarter"/>
          </p:nvPr>
        </p:nvSpPr>
        <p:spPr bwMode="auto">
          <a:xfrm>
            <a:off x="0" y="153060"/>
            <a:ext cx="4163854" cy="29546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defTabSz="964117" eaLnBrk="0" hangingPunct="0">
              <a:lnSpc>
                <a:spcPct val="100000"/>
              </a:lnSpc>
              <a:spcBef>
                <a:spcPct val="50000"/>
              </a:spcBef>
              <a:buFontTx/>
              <a:buNone/>
              <a:defRPr sz="1900"/>
            </a:lvl1pPr>
          </a:lstStyle>
          <a:p>
            <a:pPr>
              <a:defRPr/>
            </a:pPr>
            <a:endParaRPr lang="en-US" dirty="0"/>
          </a:p>
        </p:txBody>
      </p:sp>
      <p:sp>
        <p:nvSpPr>
          <p:cNvPr id="631811" name="Rectangle 3"/>
          <p:cNvSpPr>
            <a:spLocks noGrp="1" noChangeArrowheads="1"/>
          </p:cNvSpPr>
          <p:nvPr>
            <p:ph type="dt" sz="quarter" idx="1"/>
          </p:nvPr>
        </p:nvSpPr>
        <p:spPr bwMode="auto">
          <a:xfrm>
            <a:off x="5437347" y="153060"/>
            <a:ext cx="4163854" cy="29546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64117" eaLnBrk="0" hangingPunct="0">
              <a:lnSpc>
                <a:spcPct val="100000"/>
              </a:lnSpc>
              <a:spcBef>
                <a:spcPct val="50000"/>
              </a:spcBef>
              <a:buFontTx/>
              <a:buNone/>
              <a:defRPr sz="1900"/>
            </a:lvl1pPr>
          </a:lstStyle>
          <a:p>
            <a:pPr>
              <a:defRPr/>
            </a:pPr>
            <a:endParaRPr lang="en-US" dirty="0"/>
          </a:p>
        </p:txBody>
      </p:sp>
      <p:sp>
        <p:nvSpPr>
          <p:cNvPr id="631812" name="Rectangle 4"/>
          <p:cNvSpPr>
            <a:spLocks noGrp="1" noChangeArrowheads="1"/>
          </p:cNvSpPr>
          <p:nvPr>
            <p:ph type="ftr" sz="quarter" idx="2"/>
          </p:nvPr>
        </p:nvSpPr>
        <p:spPr bwMode="auto">
          <a:xfrm>
            <a:off x="0" y="6866678"/>
            <a:ext cx="4163854" cy="295466"/>
          </a:xfrm>
          <a:prstGeom prst="rect">
            <a:avLst/>
          </a:prstGeom>
          <a:noFill/>
          <a:ln w="9525">
            <a:noFill/>
            <a:miter lim="800000"/>
            <a:headEnd/>
            <a:tailEnd/>
          </a:ln>
          <a:effectLst/>
        </p:spPr>
        <p:txBody>
          <a:bodyPr vert="horz" wrap="square" lIns="0" tIns="0" rIns="0" bIns="0" numCol="1" anchor="b" anchorCtr="0" compatLnSpc="1">
            <a:prstTxWarp prst="textNoShape">
              <a:avLst/>
            </a:prstTxWarp>
            <a:spAutoFit/>
          </a:bodyPr>
          <a:lstStyle>
            <a:lvl1pPr defTabSz="964117" eaLnBrk="0" hangingPunct="0">
              <a:lnSpc>
                <a:spcPct val="100000"/>
              </a:lnSpc>
              <a:spcBef>
                <a:spcPct val="50000"/>
              </a:spcBef>
              <a:buFontTx/>
              <a:buNone/>
              <a:defRPr sz="1900"/>
            </a:lvl1pPr>
          </a:lstStyle>
          <a:p>
            <a:pPr>
              <a:defRPr/>
            </a:pPr>
            <a:endParaRPr lang="en-US" dirty="0"/>
          </a:p>
        </p:txBody>
      </p:sp>
      <p:sp>
        <p:nvSpPr>
          <p:cNvPr id="631813" name="Rectangle 5"/>
          <p:cNvSpPr>
            <a:spLocks noGrp="1" noChangeArrowheads="1"/>
          </p:cNvSpPr>
          <p:nvPr>
            <p:ph type="sldNum" sz="quarter" idx="3"/>
          </p:nvPr>
        </p:nvSpPr>
        <p:spPr bwMode="auto">
          <a:xfrm>
            <a:off x="5437347" y="6866678"/>
            <a:ext cx="4163854" cy="295466"/>
          </a:xfrm>
          <a:prstGeom prst="rect">
            <a:avLst/>
          </a:prstGeom>
          <a:noFill/>
          <a:ln w="9525">
            <a:noFill/>
            <a:miter lim="800000"/>
            <a:headEnd/>
            <a:tailEnd/>
          </a:ln>
          <a:effectLst/>
        </p:spPr>
        <p:txBody>
          <a:bodyPr vert="horz" wrap="square" lIns="0" tIns="0" rIns="0" bIns="0" numCol="1" anchor="b" anchorCtr="0" compatLnSpc="1">
            <a:prstTxWarp prst="textNoShape">
              <a:avLst/>
            </a:prstTxWarp>
            <a:spAutoFit/>
          </a:bodyPr>
          <a:lstStyle>
            <a:lvl1pPr algn="r" defTabSz="964117" eaLnBrk="0" hangingPunct="0">
              <a:lnSpc>
                <a:spcPct val="100000"/>
              </a:lnSpc>
              <a:spcBef>
                <a:spcPct val="50000"/>
              </a:spcBef>
              <a:buFontTx/>
              <a:buNone/>
              <a:defRPr sz="1900"/>
            </a:lvl1pPr>
          </a:lstStyle>
          <a:p>
            <a:pPr>
              <a:defRPr/>
            </a:pPr>
            <a:fld id="{CDA5410D-2D09-4C6C-ADE2-AD3D3B1A79D3}" type="slidenum">
              <a:rPr lang="en-US"/>
              <a:pPr>
                <a:defRPr/>
              </a:pPr>
              <a:t>‹#›</a:t>
            </a:fld>
            <a:endParaRPr lang="en-US" dirty="0"/>
          </a:p>
        </p:txBody>
      </p:sp>
    </p:spTree>
    <p:extLst>
      <p:ext uri="{BB962C8B-B14F-4D97-AF65-F5344CB8AC3E}">
        <p14:creationId xmlns:p14="http://schemas.microsoft.com/office/powerpoint/2010/main" val="493470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4163854" cy="357692"/>
          </a:xfrm>
          <a:prstGeom prst="rect">
            <a:avLst/>
          </a:prstGeom>
          <a:noFill/>
          <a:ln w="9525">
            <a:noFill/>
            <a:miter lim="800000"/>
            <a:headEnd/>
            <a:tailEnd/>
          </a:ln>
          <a:effectLst/>
        </p:spPr>
        <p:txBody>
          <a:bodyPr vert="horz" wrap="square" lIns="95216" tIns="47610" rIns="95216" bIns="47610" numCol="1" anchor="t" anchorCtr="0" compatLnSpc="1">
            <a:prstTxWarp prst="textNoShape">
              <a:avLst/>
            </a:prstTxWarp>
          </a:bodyPr>
          <a:lstStyle>
            <a:lvl1pPr defTabSz="934196" eaLnBrk="0" hangingPunct="0">
              <a:lnSpc>
                <a:spcPct val="100000"/>
              </a:lnSpc>
              <a:buFontTx/>
              <a:buNone/>
              <a:defRPr sz="1900"/>
            </a:lvl1pPr>
          </a:lstStyle>
          <a:p>
            <a:pPr>
              <a:defRPr/>
            </a:pPr>
            <a:endParaRPr lang="en-US" dirty="0"/>
          </a:p>
        </p:txBody>
      </p:sp>
      <p:sp>
        <p:nvSpPr>
          <p:cNvPr id="5123" name="Rectangle 3"/>
          <p:cNvSpPr>
            <a:spLocks noGrp="1" noChangeArrowheads="1"/>
          </p:cNvSpPr>
          <p:nvPr>
            <p:ph type="dt" idx="1"/>
          </p:nvPr>
        </p:nvSpPr>
        <p:spPr bwMode="auto">
          <a:xfrm>
            <a:off x="5437347" y="0"/>
            <a:ext cx="4163854" cy="357692"/>
          </a:xfrm>
          <a:prstGeom prst="rect">
            <a:avLst/>
          </a:prstGeom>
          <a:noFill/>
          <a:ln w="9525">
            <a:noFill/>
            <a:miter lim="800000"/>
            <a:headEnd/>
            <a:tailEnd/>
          </a:ln>
          <a:effectLst/>
        </p:spPr>
        <p:txBody>
          <a:bodyPr vert="horz" wrap="square" lIns="95216" tIns="47610" rIns="95216" bIns="47610" numCol="1" anchor="t" anchorCtr="0" compatLnSpc="1">
            <a:prstTxWarp prst="textNoShape">
              <a:avLst/>
            </a:prstTxWarp>
          </a:bodyPr>
          <a:lstStyle>
            <a:lvl1pPr algn="r" defTabSz="934196" eaLnBrk="0" hangingPunct="0">
              <a:lnSpc>
                <a:spcPct val="100000"/>
              </a:lnSpc>
              <a:buFontTx/>
              <a:buNone/>
              <a:defRPr sz="1900"/>
            </a:lvl1pPr>
          </a:lstStyle>
          <a:p>
            <a:pPr>
              <a:defRPr/>
            </a:pPr>
            <a:endParaRPr lang="en-US" dirty="0"/>
          </a:p>
        </p:txBody>
      </p:sp>
      <p:sp>
        <p:nvSpPr>
          <p:cNvPr id="74756" name="Rectangle 4"/>
          <p:cNvSpPr>
            <a:spLocks noGrp="1" noRot="1" noChangeAspect="1" noChangeArrowheads="1" noTextEdit="1"/>
          </p:cNvSpPr>
          <p:nvPr>
            <p:ph type="sldImg" idx="2"/>
          </p:nvPr>
        </p:nvSpPr>
        <p:spPr bwMode="auto">
          <a:xfrm>
            <a:off x="2979738" y="557213"/>
            <a:ext cx="3657600" cy="27432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1300164" y="3480418"/>
            <a:ext cx="7000875" cy="3277449"/>
          </a:xfrm>
          <a:prstGeom prst="rect">
            <a:avLst/>
          </a:prstGeom>
          <a:noFill/>
          <a:ln w="9525">
            <a:noFill/>
            <a:miter lim="800000"/>
            <a:headEnd/>
            <a:tailEnd/>
          </a:ln>
          <a:effectLst/>
        </p:spPr>
        <p:txBody>
          <a:bodyPr vert="horz" wrap="square" lIns="95216" tIns="47610" rIns="95216" bIns="4761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6957509"/>
            <a:ext cx="4163854" cy="357692"/>
          </a:xfrm>
          <a:prstGeom prst="rect">
            <a:avLst/>
          </a:prstGeom>
          <a:noFill/>
          <a:ln w="9525">
            <a:noFill/>
            <a:miter lim="800000"/>
            <a:headEnd/>
            <a:tailEnd/>
          </a:ln>
          <a:effectLst/>
        </p:spPr>
        <p:txBody>
          <a:bodyPr vert="horz" wrap="square" lIns="95216" tIns="47610" rIns="95216" bIns="47610" numCol="1" anchor="b" anchorCtr="0" compatLnSpc="1">
            <a:prstTxWarp prst="textNoShape">
              <a:avLst/>
            </a:prstTxWarp>
          </a:bodyPr>
          <a:lstStyle>
            <a:lvl1pPr defTabSz="934196" eaLnBrk="0" hangingPunct="0">
              <a:lnSpc>
                <a:spcPct val="100000"/>
              </a:lnSpc>
              <a:buFontTx/>
              <a:buNone/>
              <a:defRPr sz="1900"/>
            </a:lvl1pPr>
          </a:lstStyle>
          <a:p>
            <a:pPr>
              <a:defRPr/>
            </a:pPr>
            <a:endParaRPr lang="en-US" dirty="0"/>
          </a:p>
        </p:txBody>
      </p:sp>
      <p:sp>
        <p:nvSpPr>
          <p:cNvPr id="5127" name="Rectangle 7"/>
          <p:cNvSpPr>
            <a:spLocks noGrp="1" noChangeArrowheads="1"/>
          </p:cNvSpPr>
          <p:nvPr>
            <p:ph type="sldNum" sz="quarter" idx="5"/>
          </p:nvPr>
        </p:nvSpPr>
        <p:spPr bwMode="auto">
          <a:xfrm>
            <a:off x="5437347" y="6957509"/>
            <a:ext cx="4163854" cy="357692"/>
          </a:xfrm>
          <a:prstGeom prst="rect">
            <a:avLst/>
          </a:prstGeom>
          <a:noFill/>
          <a:ln w="9525">
            <a:noFill/>
            <a:miter lim="800000"/>
            <a:headEnd/>
            <a:tailEnd/>
          </a:ln>
          <a:effectLst/>
        </p:spPr>
        <p:txBody>
          <a:bodyPr vert="horz" wrap="square" lIns="95216" tIns="47610" rIns="95216" bIns="47610" numCol="1" anchor="b" anchorCtr="0" compatLnSpc="1">
            <a:prstTxWarp prst="textNoShape">
              <a:avLst/>
            </a:prstTxWarp>
          </a:bodyPr>
          <a:lstStyle>
            <a:lvl1pPr algn="r" defTabSz="934196" eaLnBrk="0" hangingPunct="0">
              <a:lnSpc>
                <a:spcPct val="100000"/>
              </a:lnSpc>
              <a:buFontTx/>
              <a:buNone/>
              <a:defRPr sz="1900"/>
            </a:lvl1pPr>
          </a:lstStyle>
          <a:p>
            <a:pPr>
              <a:defRPr/>
            </a:pPr>
            <a:fld id="{1235EFA8-FE88-4F73-8153-3458064A4B0A}" type="slidenum">
              <a:rPr lang="en-US"/>
              <a:pPr>
                <a:defRPr/>
              </a:pPr>
              <a:t>‹#›</a:t>
            </a:fld>
            <a:endParaRPr lang="en-US" dirty="0"/>
          </a:p>
        </p:txBody>
      </p:sp>
    </p:spTree>
    <p:extLst>
      <p:ext uri="{BB962C8B-B14F-4D97-AF65-F5344CB8AC3E}">
        <p14:creationId xmlns:p14="http://schemas.microsoft.com/office/powerpoint/2010/main" val="11107011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235EFA8-FE88-4F73-8153-3458064A4B0A}" type="slidenum">
              <a:rPr lang="en-US" smtClean="0"/>
              <a:pPr>
                <a:defRPr/>
              </a:pPr>
              <a:t>1</a:t>
            </a:fld>
            <a:endParaRPr lang="en-US" dirty="0"/>
          </a:p>
        </p:txBody>
      </p:sp>
    </p:spTree>
    <p:extLst>
      <p:ext uri="{BB962C8B-B14F-4D97-AF65-F5344CB8AC3E}">
        <p14:creationId xmlns:p14="http://schemas.microsoft.com/office/powerpoint/2010/main" val="3788307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C8162DF4-33DC-4725-BB4D-549C2CDB6F90}" type="slidenum">
              <a:rPr lang="en-US"/>
              <a:pPr/>
              <a:t>29</a:t>
            </a:fld>
            <a:endParaRPr lang="en-US"/>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buFontTx/>
              <a:buChar char="•"/>
            </a:pPr>
            <a:endParaRPr lang="en-GB"/>
          </a:p>
        </p:txBody>
      </p:sp>
    </p:spTree>
    <p:extLst>
      <p:ext uri="{BB962C8B-B14F-4D97-AF65-F5344CB8AC3E}">
        <p14:creationId xmlns:p14="http://schemas.microsoft.com/office/powerpoint/2010/main" val="1612353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manitowoc.com/en/default.cfm" TargetMode="Externa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invGray">
          <a:xfrm>
            <a:off x="585788" y="776288"/>
            <a:ext cx="7972425" cy="4795837"/>
          </a:xfrm>
          <a:prstGeom prst="rect">
            <a:avLst/>
          </a:prstGeom>
          <a:solidFill>
            <a:schemeClr val="bg1"/>
          </a:solidFill>
          <a:ln w="19050" algn="ctr">
            <a:solidFill>
              <a:srgbClr val="003399"/>
            </a:solidFill>
            <a:miter lim="800000"/>
            <a:headEnd/>
            <a:tailEnd/>
          </a:ln>
          <a:effectLst/>
        </p:spPr>
        <p:txBody>
          <a:bodyPr lIns="90000" tIns="90000" rIns="90000" bIns="90000" anchor="ctr"/>
          <a:lstStyle/>
          <a:p>
            <a:pPr marL="119063" indent="-119063" eaLnBrk="0" hangingPunct="0">
              <a:lnSpc>
                <a:spcPct val="100000"/>
              </a:lnSpc>
              <a:spcBef>
                <a:spcPct val="50000"/>
              </a:spcBef>
              <a:buFontTx/>
              <a:buNone/>
              <a:defRPr/>
            </a:pPr>
            <a:endParaRPr lang="en-US" sz="1100" b="1" dirty="0"/>
          </a:p>
        </p:txBody>
      </p:sp>
      <p:sp>
        <p:nvSpPr>
          <p:cNvPr id="7508995" name="MSTSHP_03"/>
          <p:cNvSpPr>
            <a:spLocks noGrp="1" noChangeArrowheads="1"/>
          </p:cNvSpPr>
          <p:nvPr>
            <p:ph type="ctrTitle" sz="quarter"/>
          </p:nvPr>
        </p:nvSpPr>
        <p:spPr>
          <a:xfrm>
            <a:off x="892175" y="2695575"/>
            <a:ext cx="6581775" cy="549275"/>
          </a:xfrm>
          <a:ln algn="ctr"/>
        </p:spPr>
        <p:txBody>
          <a:bodyPr/>
          <a:lstStyle>
            <a:lvl1pPr>
              <a:lnSpc>
                <a:spcPts val="4000"/>
              </a:lnSpc>
              <a:spcBef>
                <a:spcPct val="100000"/>
              </a:spcBef>
              <a:buClr>
                <a:schemeClr val="tx2"/>
              </a:buClr>
              <a:buSzPct val="85000"/>
              <a:buFont typeface="Wingdings" pitchFamily="2" charset="2"/>
              <a:buNone/>
              <a:defRPr sz="3600"/>
            </a:lvl1pPr>
          </a:lstStyle>
          <a:p>
            <a:r>
              <a:rPr lang="en-US" dirty="0"/>
              <a:t>Click to edit Master title style</a:t>
            </a:r>
          </a:p>
        </p:txBody>
      </p:sp>
      <p:sp>
        <p:nvSpPr>
          <p:cNvPr id="7508996" name="MSTSHP_04"/>
          <p:cNvSpPr>
            <a:spLocks noGrp="1" noChangeArrowheads="1"/>
          </p:cNvSpPr>
          <p:nvPr>
            <p:ph type="subTitle" sz="quarter" idx="1"/>
          </p:nvPr>
        </p:nvSpPr>
        <p:spPr>
          <a:xfrm>
            <a:off x="892175" y="3516313"/>
            <a:ext cx="6583363" cy="439737"/>
          </a:xfrm>
          <a:ln/>
        </p:spPr>
        <p:txBody>
          <a:bodyPr/>
          <a:lstStyle>
            <a:lvl1pPr>
              <a:lnSpc>
                <a:spcPts val="2800"/>
              </a:lnSpc>
              <a:spcBef>
                <a:spcPct val="15000"/>
              </a:spcBef>
              <a:buClrTx/>
              <a:defRPr b="1"/>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sic text slide (2 col w/hdrs) x 2">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682496"/>
            <a:ext cx="4005072" cy="20482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10"/>
          <p:cNvSpPr>
            <a:spLocks noGrp="1"/>
          </p:cNvSpPr>
          <p:nvPr>
            <p:ph type="body" sz="quarter" idx="13"/>
          </p:nvPr>
        </p:nvSpPr>
        <p:spPr>
          <a:xfrm>
            <a:off x="402336" y="1682496"/>
            <a:ext cx="4005072" cy="20482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7" name="Text Placeholder 10"/>
          <p:cNvSpPr>
            <a:spLocks noGrp="1"/>
          </p:cNvSpPr>
          <p:nvPr>
            <p:ph type="body" sz="quarter" idx="15"/>
          </p:nvPr>
        </p:nvSpPr>
        <p:spPr>
          <a:xfrm>
            <a:off x="4736592" y="4251960"/>
            <a:ext cx="4005072" cy="20482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10"/>
          <p:cNvSpPr>
            <a:spLocks noGrp="1"/>
          </p:cNvSpPr>
          <p:nvPr>
            <p:ph type="body" sz="quarter" idx="16"/>
          </p:nvPr>
        </p:nvSpPr>
        <p:spPr>
          <a:xfrm>
            <a:off x="402336" y="4251960"/>
            <a:ext cx="4005072" cy="20482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2336" y="1152144"/>
            <a:ext cx="8339328" cy="868680"/>
          </a:xfrm>
        </p:spPr>
        <p:txBody>
          <a:bodyPr/>
          <a:lstStyle>
            <a:lvl1pPr marL="0" indent="0">
              <a:spcBef>
                <a:spcPts val="0"/>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7" name="Table Placeholder 6"/>
          <p:cNvSpPr>
            <a:spLocks noGrp="1"/>
          </p:cNvSpPr>
          <p:nvPr>
            <p:ph type="tbl" sz="quarter" idx="10"/>
          </p:nvPr>
        </p:nvSpPr>
        <p:spPr>
          <a:xfrm>
            <a:off x="402336" y="2176272"/>
            <a:ext cx="8339328" cy="4050792"/>
          </a:xfrm>
        </p:spPr>
        <p:txBody>
          <a:bodyPr lIns="91440" tIns="73152" rIns="91440" bIns="73152"/>
          <a:lstStyle/>
          <a:p>
            <a:pPr lvl="0"/>
            <a:endParaRPr lang="en-US"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jor Points">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2656840" y="1155700"/>
            <a:ext cx="6080760" cy="13624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6" name="Text Placeholder 10"/>
          <p:cNvSpPr>
            <a:spLocks noGrp="1"/>
          </p:cNvSpPr>
          <p:nvPr>
            <p:ph type="body" sz="quarter" idx="14"/>
          </p:nvPr>
        </p:nvSpPr>
        <p:spPr>
          <a:xfrm>
            <a:off x="2656840" y="2898648"/>
            <a:ext cx="6080760" cy="13624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7" name="Text Placeholder 10"/>
          <p:cNvSpPr>
            <a:spLocks noGrp="1"/>
          </p:cNvSpPr>
          <p:nvPr>
            <p:ph type="body" sz="quarter" idx="15"/>
          </p:nvPr>
        </p:nvSpPr>
        <p:spPr>
          <a:xfrm>
            <a:off x="2656840" y="4645152"/>
            <a:ext cx="6080760" cy="13624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jor Points w/par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2336" y="1152144"/>
            <a:ext cx="8339328" cy="5138928"/>
          </a:xfrm>
        </p:spPr>
        <p:txBody>
          <a:bodyPr/>
          <a:lstStyle>
            <a:lvl1pPr marL="0" indent="0">
              <a:spcBef>
                <a:spcPts val="672"/>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6" name="Text Placeholder 10"/>
          <p:cNvSpPr>
            <a:spLocks noGrp="1"/>
          </p:cNvSpPr>
          <p:nvPr>
            <p:ph type="body" sz="quarter" idx="14"/>
          </p:nvPr>
        </p:nvSpPr>
        <p:spPr>
          <a:xfrm>
            <a:off x="2656840" y="2185416"/>
            <a:ext cx="6080760" cy="13624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7" name="Text Placeholder 10"/>
          <p:cNvSpPr>
            <a:spLocks noGrp="1"/>
          </p:cNvSpPr>
          <p:nvPr>
            <p:ph type="body" sz="quarter" idx="15"/>
          </p:nvPr>
        </p:nvSpPr>
        <p:spPr>
          <a:xfrm>
            <a:off x="2660904" y="3931920"/>
            <a:ext cx="6080760" cy="13624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umbered points ">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30936" y="1536192"/>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9" name="Text Placeholder 10"/>
          <p:cNvSpPr>
            <a:spLocks noGrp="1"/>
          </p:cNvSpPr>
          <p:nvPr>
            <p:ph type="body" sz="quarter" idx="17"/>
          </p:nvPr>
        </p:nvSpPr>
        <p:spPr>
          <a:xfrm>
            <a:off x="630936" y="2779776"/>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10" name="Text Placeholder 10"/>
          <p:cNvSpPr>
            <a:spLocks noGrp="1"/>
          </p:cNvSpPr>
          <p:nvPr>
            <p:ph type="body" sz="quarter" idx="18"/>
          </p:nvPr>
        </p:nvSpPr>
        <p:spPr>
          <a:xfrm>
            <a:off x="630936" y="4023360"/>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13" name="Text Placeholder 10"/>
          <p:cNvSpPr>
            <a:spLocks noGrp="1"/>
          </p:cNvSpPr>
          <p:nvPr>
            <p:ph type="body" sz="quarter" idx="19"/>
          </p:nvPr>
        </p:nvSpPr>
        <p:spPr>
          <a:xfrm>
            <a:off x="630936" y="5266944"/>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1"/>
            <a:endParaRPr lang="en-US" dirty="0"/>
          </a:p>
        </p:txBody>
      </p:sp>
      <p:sp>
        <p:nvSpPr>
          <p:cNvPr id="15" name="Text Placeholder 10"/>
          <p:cNvSpPr>
            <a:spLocks noGrp="1"/>
          </p:cNvSpPr>
          <p:nvPr>
            <p:ph type="body" sz="quarter" idx="21"/>
          </p:nvPr>
        </p:nvSpPr>
        <p:spPr>
          <a:xfrm>
            <a:off x="4965192" y="2779776"/>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17" name="Text Placeholder 10"/>
          <p:cNvSpPr>
            <a:spLocks noGrp="1"/>
          </p:cNvSpPr>
          <p:nvPr>
            <p:ph type="body" sz="quarter" idx="23"/>
          </p:nvPr>
        </p:nvSpPr>
        <p:spPr>
          <a:xfrm>
            <a:off x="4965192" y="5266944"/>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12" name="Text Placeholder 10"/>
          <p:cNvSpPr>
            <a:spLocks noGrp="1"/>
          </p:cNvSpPr>
          <p:nvPr>
            <p:ph type="body" sz="quarter" idx="24"/>
          </p:nvPr>
        </p:nvSpPr>
        <p:spPr>
          <a:xfrm>
            <a:off x="4965192" y="1536192"/>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18" name="Text Placeholder 10"/>
          <p:cNvSpPr>
            <a:spLocks noGrp="1"/>
          </p:cNvSpPr>
          <p:nvPr>
            <p:ph type="body" sz="quarter" idx="25"/>
          </p:nvPr>
        </p:nvSpPr>
        <p:spPr>
          <a:xfrm>
            <a:off x="4965192" y="4023360"/>
            <a:ext cx="3776472" cy="85953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buNone/>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ara w/ 2 Chevr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2336" y="1152144"/>
            <a:ext cx="8339328" cy="5138928"/>
          </a:xfrm>
        </p:spPr>
        <p:txBody>
          <a:bodyPr/>
          <a:lstStyle>
            <a:lvl1pPr marL="0" indent="0">
              <a:spcBef>
                <a:spcPts val="960"/>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3"/>
          </p:nvPr>
        </p:nvSpPr>
        <p:spPr>
          <a:xfrm>
            <a:off x="393192" y="2852928"/>
            <a:ext cx="4169664" cy="1892808"/>
          </a:xfrm>
        </p:spPr>
        <p:txBody>
          <a:bodyPr rIns="182880"/>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dirty="0"/>
              <a:t>Click to edit Master title style</a:t>
            </a:r>
          </a:p>
        </p:txBody>
      </p:sp>
      <p:sp>
        <p:nvSpPr>
          <p:cNvPr id="6" name="Text Placeholder 10"/>
          <p:cNvSpPr>
            <a:spLocks noGrp="1"/>
          </p:cNvSpPr>
          <p:nvPr>
            <p:ph type="body" sz="quarter" idx="14"/>
          </p:nvPr>
        </p:nvSpPr>
        <p:spPr>
          <a:xfrm>
            <a:off x="4562856" y="2852928"/>
            <a:ext cx="4169664" cy="1892808"/>
          </a:xfrm>
        </p:spPr>
        <p:txBody>
          <a:bodyPr rIns="182880"/>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hevrons">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393192" y="1828800"/>
            <a:ext cx="4169664"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dirty="0"/>
              <a:t>Click to edit Master title style</a:t>
            </a:r>
          </a:p>
        </p:txBody>
      </p:sp>
      <p:sp>
        <p:nvSpPr>
          <p:cNvPr id="6" name="Text Placeholder 10"/>
          <p:cNvSpPr>
            <a:spLocks noGrp="1"/>
          </p:cNvSpPr>
          <p:nvPr>
            <p:ph type="body" sz="quarter" idx="14"/>
          </p:nvPr>
        </p:nvSpPr>
        <p:spPr>
          <a:xfrm>
            <a:off x="4562856" y="1828800"/>
            <a:ext cx="4169664"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effectLst/>
                <a:latin typeface="Arial" pitchFamily="34" charset="0"/>
                <a:cs typeface="Arial" pitchFamily="34" charset="0"/>
              </a:defRPr>
            </a:lvl3pPr>
            <a:lvl4pPr>
              <a:defRPr sz="1800">
                <a:effectLst/>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9" name="Text Placeholder 8"/>
          <p:cNvSpPr>
            <a:spLocks noGrp="1"/>
          </p:cNvSpPr>
          <p:nvPr>
            <p:ph type="body" sz="quarter" idx="15"/>
          </p:nvPr>
        </p:nvSpPr>
        <p:spPr>
          <a:xfrm>
            <a:off x="402336" y="4251960"/>
            <a:ext cx="8339328" cy="2048256"/>
          </a:xfrm>
        </p:spPr>
        <p:txBody>
          <a:bodyPr/>
          <a:lstStyle>
            <a:lvl1pPr>
              <a:defRPr sz="2000"/>
            </a:lvl1pPr>
            <a:lvl2pPr>
              <a:defRPr sz="2000"/>
            </a:lvl2pPr>
            <a:lvl3pPr>
              <a:defRPr sz="1800"/>
            </a:lvl3pPr>
            <a:lvl4pPr>
              <a:defRPr sz="1800"/>
            </a:lvl4pPr>
          </a:lstStyle>
          <a:p>
            <a:pPr lvl="0"/>
            <a:r>
              <a:rPr lang="en-US" dirty="0"/>
              <a:t>Click to edit Master text styles</a:t>
            </a:r>
          </a:p>
          <a:p>
            <a:pPr lvl="1"/>
            <a:r>
              <a:rPr lang="en-US" dirty="0"/>
              <a:t>Second level</a:t>
            </a:r>
          </a:p>
          <a:p>
            <a:pPr lvl="0"/>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Chevrons">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393192" y="1828800"/>
            <a:ext cx="2084832"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9" name="Text Placeholder 8"/>
          <p:cNvSpPr>
            <a:spLocks noGrp="1"/>
          </p:cNvSpPr>
          <p:nvPr>
            <p:ph type="body" sz="quarter" idx="15"/>
          </p:nvPr>
        </p:nvSpPr>
        <p:spPr>
          <a:xfrm>
            <a:off x="402336" y="4251960"/>
            <a:ext cx="8339328" cy="2048256"/>
          </a:xfrm>
        </p:spPr>
        <p:txBody>
          <a:bodyPr/>
          <a:lstStyle>
            <a:lvl1pPr>
              <a:defRPr sz="2000"/>
            </a:lvl1pPr>
            <a:lvl2pPr>
              <a:defRPr sz="2000"/>
            </a:lvl2pPr>
            <a:lvl3pPr>
              <a:defRPr sz="1800"/>
            </a:lvl3pPr>
            <a:lvl4pPr>
              <a:defRPr sz="1800"/>
            </a:lvl4pPr>
          </a:lstStyle>
          <a:p>
            <a:pPr lvl="0"/>
            <a:r>
              <a:rPr lang="en-US" dirty="0"/>
              <a:t>Click to edit Master text styles</a:t>
            </a:r>
          </a:p>
          <a:p>
            <a:pPr lvl="1"/>
            <a:r>
              <a:rPr lang="en-US" dirty="0"/>
              <a:t>Second level</a:t>
            </a:r>
          </a:p>
          <a:p>
            <a:pPr lvl="0"/>
            <a:endParaRPr lang="en-US" dirty="0"/>
          </a:p>
        </p:txBody>
      </p:sp>
      <p:sp>
        <p:nvSpPr>
          <p:cNvPr id="7" name="Text Placeholder 10"/>
          <p:cNvSpPr>
            <a:spLocks noGrp="1"/>
          </p:cNvSpPr>
          <p:nvPr>
            <p:ph type="body" sz="quarter" idx="16"/>
          </p:nvPr>
        </p:nvSpPr>
        <p:spPr>
          <a:xfrm>
            <a:off x="2478024" y="1828800"/>
            <a:ext cx="2084832"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8" name="Text Placeholder 10"/>
          <p:cNvSpPr>
            <a:spLocks noGrp="1"/>
          </p:cNvSpPr>
          <p:nvPr>
            <p:ph type="body" sz="quarter" idx="17"/>
          </p:nvPr>
        </p:nvSpPr>
        <p:spPr>
          <a:xfrm>
            <a:off x="4562856" y="1828800"/>
            <a:ext cx="2084832"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10" name="Text Placeholder 10"/>
          <p:cNvSpPr>
            <a:spLocks noGrp="1"/>
          </p:cNvSpPr>
          <p:nvPr>
            <p:ph type="body" sz="quarter" idx="18"/>
          </p:nvPr>
        </p:nvSpPr>
        <p:spPr>
          <a:xfrm>
            <a:off x="6647688" y="1828800"/>
            <a:ext cx="2084832" cy="1892808"/>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vron table">
    <p:spTree>
      <p:nvGrpSpPr>
        <p:cNvPr id="1" name=""/>
        <p:cNvGrpSpPr/>
        <p:nvPr/>
      </p:nvGrpSpPr>
      <p:grpSpPr>
        <a:xfrm>
          <a:off x="0" y="0"/>
          <a:ext cx="0" cy="0"/>
          <a:chOff x="0" y="0"/>
          <a:chExt cx="0" cy="0"/>
        </a:xfrm>
      </p:grpSpPr>
      <p:sp>
        <p:nvSpPr>
          <p:cNvPr id="2" name="Title 1"/>
          <p:cNvSpPr>
            <a:spLocks noGrp="1"/>
          </p:cNvSpPr>
          <p:nvPr>
            <p:ph type="title"/>
          </p:nvPr>
        </p:nvSpPr>
        <p:spPr>
          <a:xfrm>
            <a:off x="402336" y="411480"/>
            <a:ext cx="8339328" cy="365760"/>
          </a:xfrm>
          <a:prstGeom prst="rect">
            <a:avLst/>
          </a:prstGeom>
        </p:spPr>
        <p:txBody>
          <a:bodyPr/>
          <a:lstStyle>
            <a:lvl1pPr>
              <a:defRPr sz="2400"/>
            </a:lvl1pPr>
          </a:lstStyle>
          <a:p>
            <a:r>
              <a:rPr lang="en-US" dirty="0"/>
              <a:t>Click to edit Master title style</a:t>
            </a:r>
          </a:p>
        </p:txBody>
      </p:sp>
      <p:sp>
        <p:nvSpPr>
          <p:cNvPr id="7" name="Table Placeholder 6"/>
          <p:cNvSpPr>
            <a:spLocks noGrp="1"/>
          </p:cNvSpPr>
          <p:nvPr>
            <p:ph type="tbl" sz="quarter" idx="10"/>
          </p:nvPr>
        </p:nvSpPr>
        <p:spPr>
          <a:xfrm>
            <a:off x="402336" y="1747838"/>
            <a:ext cx="8339328" cy="4545012"/>
          </a:xfrm>
        </p:spPr>
        <p:txBody>
          <a:bodyPr/>
          <a:lstStyle/>
          <a:p>
            <a:pPr lvl="0"/>
            <a:endParaRPr lang="en-US" noProof="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vron table_2">
    <p:spTree>
      <p:nvGrpSpPr>
        <p:cNvPr id="1" name=""/>
        <p:cNvGrpSpPr/>
        <p:nvPr/>
      </p:nvGrpSpPr>
      <p:grpSpPr>
        <a:xfrm>
          <a:off x="0" y="0"/>
          <a:ext cx="0" cy="0"/>
          <a:chOff x="0" y="0"/>
          <a:chExt cx="0" cy="0"/>
        </a:xfrm>
      </p:grpSpPr>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7" name="Table Placeholder 6"/>
          <p:cNvSpPr>
            <a:spLocks noGrp="1"/>
          </p:cNvSpPr>
          <p:nvPr>
            <p:ph type="tbl" sz="quarter" idx="10"/>
          </p:nvPr>
        </p:nvSpPr>
        <p:spPr>
          <a:xfrm>
            <a:off x="402336" y="2176272"/>
            <a:ext cx="8339328" cy="4545012"/>
          </a:xfrm>
        </p:spPr>
        <p:txBody>
          <a:bodyPr lIns="91440" tIns="73152" rIns="91440" bIns="73152"/>
          <a:lstStyle/>
          <a:p>
            <a:pPr lvl="0"/>
            <a:endParaRPr lang="en-US" noProof="0" dirty="0"/>
          </a:p>
        </p:txBody>
      </p:sp>
      <p:sp>
        <p:nvSpPr>
          <p:cNvPr id="4" name="Text Placeholder 2"/>
          <p:cNvSpPr>
            <a:spLocks noGrp="1"/>
          </p:cNvSpPr>
          <p:nvPr>
            <p:ph type="body" idx="1"/>
          </p:nvPr>
        </p:nvSpPr>
        <p:spPr>
          <a:xfrm>
            <a:off x="402336" y="1152144"/>
            <a:ext cx="8339328" cy="868680"/>
          </a:xfrm>
        </p:spPr>
        <p:txBody>
          <a:bodyPr/>
          <a:lstStyle>
            <a:lvl1pPr marL="0" indent="0">
              <a:spcBef>
                <a:spcPts val="0"/>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content">
    <p:spTree>
      <p:nvGrpSpPr>
        <p:cNvPr id="1" name=""/>
        <p:cNvGrpSpPr/>
        <p:nvPr/>
      </p:nvGrpSpPr>
      <p:grpSpPr>
        <a:xfrm>
          <a:off x="0" y="0"/>
          <a:ext cx="0" cy="0"/>
          <a:chOff x="0" y="0"/>
          <a:chExt cx="0" cy="0"/>
        </a:xfrm>
      </p:grpSpPr>
      <p:sp>
        <p:nvSpPr>
          <p:cNvPr id="4" name="Line 47"/>
          <p:cNvSpPr>
            <a:spLocks noChangeShapeType="1"/>
          </p:cNvSpPr>
          <p:nvPr userDrawn="1"/>
        </p:nvSpPr>
        <p:spPr bwMode="invGray">
          <a:xfrm>
            <a:off x="401638" y="803275"/>
            <a:ext cx="8335962" cy="0"/>
          </a:xfrm>
          <a:prstGeom prst="line">
            <a:avLst/>
          </a:prstGeom>
          <a:noFill/>
          <a:ln w="28575">
            <a:solidFill>
              <a:schemeClr val="accent1"/>
            </a:solidFill>
            <a:round/>
            <a:headEnd/>
            <a:tailEnd/>
          </a:ln>
          <a:effectLst/>
        </p:spPr>
        <p:txBody>
          <a:bodyPr wrap="none" anchor="ctr"/>
          <a:lstStyle/>
          <a:p>
            <a:pPr>
              <a:defRPr/>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0"/>
          </p:nvPr>
        </p:nvSpPr>
        <p:spPr>
          <a:xfrm>
            <a:off x="400050" y="1155700"/>
            <a:ext cx="8337550" cy="5137150"/>
          </a:xfrm>
        </p:spPr>
        <p:txBody>
          <a:bodyPr tIns="109728" bIns="109728"/>
          <a:lstStyle/>
          <a:p>
            <a:pPr lvl="0"/>
            <a:r>
              <a:rPr lang="en-US" dirty="0"/>
              <a:t>Click to edit Master text styles</a:t>
            </a:r>
          </a:p>
        </p:txBody>
      </p:sp>
      <p:sp>
        <p:nvSpPr>
          <p:cNvPr id="7" name="Text Box 4"/>
          <p:cNvSpPr txBox="1">
            <a:spLocks noChangeArrowheads="1"/>
          </p:cNvSpPr>
          <p:nvPr userDrawn="1"/>
        </p:nvSpPr>
        <p:spPr bwMode="inv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buClr>
                <a:schemeClr val="tx1"/>
              </a:buClr>
              <a:buSzPct val="65000"/>
              <a:buFont typeface="Wingdings" pitchFamily="2" charset="2"/>
              <a:buNone/>
              <a:defRPr/>
            </a:pPr>
            <a:r>
              <a:rPr lang="en-US" sz="1200" dirty="0"/>
              <a:t>- </a:t>
            </a:r>
            <a:fld id="{BC60ACD1-B466-44C0-8113-9C62BD444743}" type="slidenum">
              <a:rPr lang="en-US" sz="1200"/>
              <a:pPr algn="ctr" eaLnBrk="0" hangingPunct="0">
                <a:buClr>
                  <a:schemeClr val="tx1"/>
                </a:buClr>
                <a:buSzPct val="65000"/>
                <a:buFont typeface="Wingdings" pitchFamily="2" charset="2"/>
                <a:buNone/>
                <a:defRPr/>
              </a:pPr>
              <a:t>‹#›</a:t>
            </a:fld>
            <a:r>
              <a:rPr lang="en-US" sz="1200" dirty="0"/>
              <a:t> -</a:t>
            </a:r>
          </a:p>
        </p:txBody>
      </p:sp>
      <p:pic>
        <p:nvPicPr>
          <p:cNvPr id="9" name="Picture 9" descr="DEL_COL"/>
          <p:cNvPicPr>
            <a:picLocks noChangeArrowheads="1"/>
          </p:cNvPicPr>
          <p:nvPr userDrawn="1"/>
        </p:nvPicPr>
        <p:blipFill>
          <a:blip r:embed="rId2" cstate="print"/>
          <a:srcRect/>
          <a:stretch>
            <a:fillRect/>
          </a:stretch>
        </p:blipFill>
        <p:spPr bwMode="gray">
          <a:xfrm>
            <a:off x="395288" y="6616700"/>
            <a:ext cx="868362" cy="165100"/>
          </a:xfrm>
          <a:prstGeom prst="rect">
            <a:avLst/>
          </a:prstGeom>
          <a:noFill/>
          <a:ln w="9525">
            <a:noFill/>
            <a:miter lim="800000"/>
            <a:headEnd/>
            <a:tailEnd/>
          </a:ln>
        </p:spPr>
      </p:pic>
      <p:pic>
        <p:nvPicPr>
          <p:cNvPr id="8" name="Picture 94">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7837359" y="6571750"/>
            <a:ext cx="822960" cy="252502"/>
          </a:xfrm>
          <a:prstGeom prst="rect">
            <a:avLst/>
          </a:prstGeom>
          <a:noFill/>
          <a:ln w="9525">
            <a:noFill/>
            <a:miter lim="800000"/>
            <a:headEnd/>
            <a:tailEnd/>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hevrons">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393192" y="1828800"/>
            <a:ext cx="2779776" cy="1892808"/>
          </a:xfrm>
        </p:spPr>
        <p:txBody>
          <a:bodyPr rIns="182880"/>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9" name="Text Placeholder 8"/>
          <p:cNvSpPr>
            <a:spLocks noGrp="1"/>
          </p:cNvSpPr>
          <p:nvPr>
            <p:ph type="body" sz="quarter" idx="15"/>
          </p:nvPr>
        </p:nvSpPr>
        <p:spPr>
          <a:xfrm>
            <a:off x="402336" y="4251960"/>
            <a:ext cx="4005072" cy="2048256"/>
          </a:xfrm>
        </p:spPr>
        <p:txBody>
          <a:bodyPr/>
          <a:lstStyle>
            <a:lvl1pPr>
              <a:defRPr sz="2000"/>
            </a:lvl1pPr>
            <a:lvl2pPr>
              <a:defRPr sz="2000"/>
            </a:lvl2pPr>
            <a:lvl3pPr>
              <a:defRPr sz="1800"/>
            </a:lvl3pPr>
            <a:lvl4pPr>
              <a:defRPr sz="1800"/>
            </a:lvl4pPr>
          </a:lstStyle>
          <a:p>
            <a:pPr lvl="0"/>
            <a:r>
              <a:rPr lang="en-US" dirty="0"/>
              <a:t>Click to edit Master text styles</a:t>
            </a:r>
          </a:p>
          <a:p>
            <a:pPr lvl="1"/>
            <a:r>
              <a:rPr lang="en-US" dirty="0"/>
              <a:t>Second level</a:t>
            </a:r>
          </a:p>
          <a:p>
            <a:pPr lvl="0"/>
            <a:endParaRPr lang="en-US" dirty="0"/>
          </a:p>
        </p:txBody>
      </p:sp>
      <p:sp>
        <p:nvSpPr>
          <p:cNvPr id="8" name="Text Placeholder 10"/>
          <p:cNvSpPr>
            <a:spLocks noGrp="1"/>
          </p:cNvSpPr>
          <p:nvPr>
            <p:ph type="body" sz="quarter" idx="16"/>
          </p:nvPr>
        </p:nvSpPr>
        <p:spPr>
          <a:xfrm>
            <a:off x="3172968" y="1828800"/>
            <a:ext cx="2779776" cy="1892808"/>
          </a:xfrm>
        </p:spPr>
        <p:txBody>
          <a:bodyPr rIns="182880"/>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10" name="Text Placeholder 10"/>
          <p:cNvSpPr>
            <a:spLocks noGrp="1"/>
          </p:cNvSpPr>
          <p:nvPr>
            <p:ph type="body" sz="quarter" idx="17"/>
          </p:nvPr>
        </p:nvSpPr>
        <p:spPr>
          <a:xfrm>
            <a:off x="5961888" y="1828800"/>
            <a:ext cx="2779776" cy="1892808"/>
          </a:xfrm>
        </p:spPr>
        <p:txBody>
          <a:bodyPr rIns="182880"/>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12" name="Text Placeholder 8"/>
          <p:cNvSpPr>
            <a:spLocks noGrp="1"/>
          </p:cNvSpPr>
          <p:nvPr>
            <p:ph type="body" sz="quarter" idx="18"/>
          </p:nvPr>
        </p:nvSpPr>
        <p:spPr>
          <a:xfrm>
            <a:off x="4736592" y="4244594"/>
            <a:ext cx="4005072" cy="2048256"/>
          </a:xfrm>
        </p:spPr>
        <p:txBody>
          <a:bodyPr/>
          <a:lstStyle>
            <a:lvl1pPr>
              <a:defRPr sz="2000"/>
            </a:lvl1pPr>
            <a:lvl2pPr>
              <a:defRPr sz="2000"/>
            </a:lvl2pPr>
            <a:lvl3pPr>
              <a:defRPr sz="1800"/>
            </a:lvl3pPr>
            <a:lvl4pPr>
              <a:defRPr sz="1800"/>
            </a:lvl4pPr>
          </a:lstStyle>
          <a:p>
            <a:pPr lvl="0"/>
            <a:r>
              <a:rPr lang="en-US" dirty="0"/>
              <a:t>Click to edit Master text styles</a:t>
            </a:r>
          </a:p>
          <a:p>
            <a:pPr lvl="1"/>
            <a:r>
              <a:rPr lang="en-US" dirty="0"/>
              <a:t>Second level</a:t>
            </a:r>
          </a:p>
          <a:p>
            <a:pPr lvl="2"/>
            <a:endParaRPr lang="en-US" dirty="0"/>
          </a:p>
          <a:p>
            <a:pPr lvl="0"/>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ichelangelo (top)">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02336" y="3200400"/>
            <a:ext cx="4005072" cy="3090672"/>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spcBef>
                <a:spcPts val="432"/>
              </a:spcBef>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0"/>
            <a:endParaRPr lang="en-US" dirty="0"/>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dirty="0"/>
              <a:t>Click to edit Master title style</a:t>
            </a:r>
          </a:p>
        </p:txBody>
      </p:sp>
      <p:sp>
        <p:nvSpPr>
          <p:cNvPr id="6" name="Text Placeholder 10"/>
          <p:cNvSpPr>
            <a:spLocks noGrp="1"/>
          </p:cNvSpPr>
          <p:nvPr>
            <p:ph type="body" sz="quarter" idx="14"/>
          </p:nvPr>
        </p:nvSpPr>
        <p:spPr>
          <a:xfrm>
            <a:off x="4736592" y="3200400"/>
            <a:ext cx="4005072" cy="3090672"/>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0"/>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ichelangelo (left)">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152144"/>
            <a:ext cx="4005072" cy="5138928"/>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alifications">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682496"/>
            <a:ext cx="4005072" cy="2048256"/>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11" name="Text Placeholder 10"/>
          <p:cNvSpPr>
            <a:spLocks noGrp="1"/>
          </p:cNvSpPr>
          <p:nvPr>
            <p:ph type="body" sz="quarter" idx="13"/>
          </p:nvPr>
        </p:nvSpPr>
        <p:spPr>
          <a:xfrm>
            <a:off x="402336" y="1682496"/>
            <a:ext cx="4005072" cy="2048256"/>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endParaRPr lang="en-US" dirty="0"/>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7" name="Text Placeholder 10"/>
          <p:cNvSpPr>
            <a:spLocks noGrp="1"/>
          </p:cNvSpPr>
          <p:nvPr>
            <p:ph type="body" sz="quarter" idx="15"/>
          </p:nvPr>
        </p:nvSpPr>
        <p:spPr>
          <a:xfrm>
            <a:off x="4736592" y="4251960"/>
            <a:ext cx="4005072" cy="2048256"/>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endParaRPr lang="en-US" dirty="0"/>
          </a:p>
        </p:txBody>
      </p:sp>
      <p:sp>
        <p:nvSpPr>
          <p:cNvPr id="8" name="Text Placeholder 10"/>
          <p:cNvSpPr>
            <a:spLocks noGrp="1"/>
          </p:cNvSpPr>
          <p:nvPr>
            <p:ph type="body" sz="quarter" idx="16"/>
          </p:nvPr>
        </p:nvSpPr>
        <p:spPr>
          <a:xfrm>
            <a:off x="402336" y="4251960"/>
            <a:ext cx="4005072" cy="2048256"/>
          </a:xfrm>
        </p:spPr>
        <p:txBody>
          <a:bodyPr/>
          <a:lstStyle>
            <a:lvl1pPr marL="0" indent="0">
              <a:spcBef>
                <a:spcPts val="864"/>
              </a:spcBef>
              <a:defRPr sz="2000">
                <a:latin typeface="Arial" pitchFamily="34" charset="0"/>
                <a:cs typeface="Arial" pitchFamily="34" charset="0"/>
              </a:defRPr>
            </a:lvl1pPr>
            <a:lvl2pPr>
              <a:spcBef>
                <a:spcPts val="864"/>
              </a:spcBef>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endParaRPr lang="en-US" dirty="0"/>
          </a:p>
          <a:p>
            <a:pPr lvl="0"/>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s (left)">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682496"/>
            <a:ext cx="4005072" cy="4608576"/>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8" name="Chart Placeholder 7"/>
          <p:cNvSpPr>
            <a:spLocks noGrp="1"/>
          </p:cNvSpPr>
          <p:nvPr>
            <p:ph type="chart" sz="quarter" idx="15"/>
          </p:nvPr>
        </p:nvSpPr>
        <p:spPr>
          <a:xfrm>
            <a:off x="402336" y="1728216"/>
            <a:ext cx="3968496" cy="3986784"/>
          </a:xfrm>
        </p:spPr>
        <p:txBody>
          <a:bodyPr/>
          <a:lstStyle>
            <a:lvl1pPr>
              <a:defRPr sz="2000"/>
            </a:lvl1pPr>
          </a:lstStyle>
          <a:p>
            <a:pPr lvl="0"/>
            <a:endParaRPr lang="en-US"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s (top)">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00050" y="5056632"/>
            <a:ext cx="8341614" cy="1243584"/>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8" name="Chart Placeholder 7"/>
          <p:cNvSpPr>
            <a:spLocks noGrp="1"/>
          </p:cNvSpPr>
          <p:nvPr>
            <p:ph type="chart" sz="quarter" idx="15"/>
          </p:nvPr>
        </p:nvSpPr>
        <p:spPr>
          <a:xfrm>
            <a:off x="493776" y="1197864"/>
            <a:ext cx="8275320" cy="3429000"/>
          </a:xfrm>
        </p:spPr>
        <p:txBody>
          <a:bodyPr/>
          <a:lstStyle>
            <a:lvl1pPr>
              <a:defRPr sz="2000"/>
            </a:lvl1pPr>
          </a:lstStyle>
          <a:p>
            <a:pPr lvl="0"/>
            <a:endParaRPr lang="en-US"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g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0"/>
          </p:nvPr>
        </p:nvSpPr>
        <p:spPr>
          <a:xfrm>
            <a:off x="400050" y="1155700"/>
            <a:ext cx="8337550" cy="5137150"/>
          </a:xfrm>
        </p:spPr>
        <p:txBody>
          <a:bodyPr/>
          <a:lstStyle/>
          <a:p>
            <a:pPr lvl="0"/>
            <a:r>
              <a:rPr lang="en-US" dirty="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sume">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02336" y="3044952"/>
            <a:ext cx="4005072" cy="3246120"/>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6" name="Text Placeholder 10"/>
          <p:cNvSpPr>
            <a:spLocks noGrp="1"/>
          </p:cNvSpPr>
          <p:nvPr>
            <p:ph type="body" sz="quarter" idx="14"/>
          </p:nvPr>
        </p:nvSpPr>
        <p:spPr>
          <a:xfrm>
            <a:off x="4736592" y="3044952"/>
            <a:ext cx="4005072" cy="3246120"/>
          </a:xfrm>
        </p:spPr>
        <p:txBody>
          <a:bodyPr/>
          <a:lstStyle>
            <a:lvl1pPr marL="0" indent="0">
              <a:defRPr sz="20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art opener">
    <p:bg>
      <p:bgRef idx="1001">
        <a:schemeClr val="bg1"/>
      </p:bgRef>
    </p:bg>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1143000" y="2551176"/>
            <a:ext cx="6858000" cy="1344168"/>
          </a:xfrm>
          <a:noFill/>
          <a:ln w="28575">
            <a:solidFill>
              <a:schemeClr val="tx1"/>
            </a:solidFill>
          </a:ln>
        </p:spPr>
        <p:txBody>
          <a:bodyPr lIns="228600" rIns="228600" anchor="ctr" anchorCtr="1"/>
          <a:lstStyle>
            <a:lvl1pPr algn="ctr">
              <a:spcBef>
                <a:spcPts val="0"/>
              </a:spcBef>
              <a:defRPr sz="3200" b="1">
                <a:solidFill>
                  <a:schemeClr val="tx1"/>
                </a:solidFill>
              </a:defRPr>
            </a:lvl1pPr>
          </a:lstStyle>
          <a:p>
            <a:pPr lvl="0"/>
            <a:r>
              <a:rPr lang="en-US" dirty="0"/>
              <a:t>Click to 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a:t>Click to edit Master title style</a:t>
            </a:r>
          </a:p>
        </p:txBody>
      </p:sp>
      <p:sp>
        <p:nvSpPr>
          <p:cNvPr id="3" name="Table Placeholder 2"/>
          <p:cNvSpPr>
            <a:spLocks noGrp="1"/>
          </p:cNvSpPr>
          <p:nvPr>
            <p:ph type="tbl" idx="1"/>
          </p:nvPr>
        </p:nvSpPr>
        <p:spPr>
          <a:xfrm>
            <a:off x="400050" y="1154113"/>
            <a:ext cx="8337550" cy="5135562"/>
          </a:xfrm>
        </p:spPr>
        <p:txBody>
          <a:bodyPr/>
          <a:lstStyle/>
          <a:p>
            <a:pPr lvl="0"/>
            <a:r>
              <a:rPr lang="en-US" noProof="0" dirty="0"/>
              <a:t>Click icon to add table</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5" name="SHP_223"/>
          <p:cNvSpPr txBox="1">
            <a:spLocks/>
          </p:cNvSpPr>
          <p:nvPr userDrawn="1"/>
        </p:nvSpPr>
        <p:spPr bwMode="auto">
          <a:xfrm>
            <a:off x="3331066" y="1019224"/>
            <a:ext cx="4005072" cy="1193889"/>
          </a:xfrm>
          <a:prstGeom prst="rect">
            <a:avLst/>
          </a:prstGeom>
        </p:spPr>
        <p:txBody>
          <a:bodyPr/>
          <a:lstStyle/>
          <a:p>
            <a:pPr marL="227013" lvl="1" indent="-225425" algn="l" rtl="0" fontAlgn="base">
              <a:lnSpc>
                <a:spcPct val="106000"/>
              </a:lnSpc>
              <a:spcBef>
                <a:spcPct val="40000"/>
              </a:spcBef>
              <a:spcAft>
                <a:spcPct val="0"/>
              </a:spcAft>
              <a:buClr>
                <a:srgbClr val="000000"/>
              </a:buClr>
              <a:buFont typeface="Wingdings 2" pitchFamily="18" charset="2"/>
              <a:buChar char="¡"/>
              <a:defRPr/>
            </a:pPr>
            <a:r>
              <a:rPr lang="en-US" sz="2400" dirty="0">
                <a:solidFill>
                  <a:srgbClr val="000000"/>
                </a:solidFill>
                <a:latin typeface="Arial" charset="0"/>
                <a:ea typeface="+mn-ea"/>
                <a:cs typeface="Arial" charset="0"/>
              </a:rPr>
              <a:t>Bullet</a:t>
            </a:r>
          </a:p>
          <a:p>
            <a:pPr marL="342900" indent="-342900" algn="l" rtl="0" fontAlgn="base">
              <a:lnSpc>
                <a:spcPct val="106000"/>
              </a:lnSpc>
              <a:spcBef>
                <a:spcPct val="40000"/>
              </a:spcBef>
              <a:spcAft>
                <a:spcPct val="0"/>
              </a:spcAft>
              <a:buClr>
                <a:srgbClr val="000000"/>
              </a:buClr>
              <a:buSzPct val="80000"/>
              <a:buFont typeface="Wingdings" pitchFamily="2" charset="2"/>
              <a:buNone/>
              <a:defRPr/>
            </a:pPr>
            <a:endParaRPr lang="en-US" sz="2400" dirty="0">
              <a:solidFill>
                <a:srgbClr val="000000"/>
              </a:solidFill>
              <a:latin typeface="Arial" charset="0"/>
              <a:ea typeface="+mn-ea"/>
              <a:cs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143000" y="2551176"/>
            <a:ext cx="6858000" cy="1344168"/>
          </a:xfrm>
        </p:spPr>
        <p:txBody>
          <a:bodyPr/>
          <a:lstStyle>
            <a:lvl1pPr>
              <a:spcBef>
                <a:spcPts val="230"/>
              </a:spcBef>
              <a:defRPr sz="3200" i="1"/>
            </a:lvl1pPr>
          </a:lstStyle>
          <a:p>
            <a:pPr lvl="0"/>
            <a:endParaRPr lang="en-US" dirty="0"/>
          </a:p>
          <a:p>
            <a:pPr lvl="0"/>
            <a:r>
              <a:rPr lang="en-US" dirty="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Tex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406400" y="1155700"/>
            <a:ext cx="8339328" cy="5138928"/>
          </a:xfrm>
        </p:spPr>
        <p:txBody>
          <a:bodyPr/>
          <a:lstStyle/>
          <a:p>
            <a:pPr lvl="0"/>
            <a:r>
              <a:rPr lang="en-US" dirty="0"/>
              <a:t>Click to edit Master text styles</a:t>
            </a:r>
          </a:p>
        </p:txBody>
      </p:sp>
      <p:sp>
        <p:nvSpPr>
          <p:cNvPr id="2" name="Title 1"/>
          <p:cNvSpPr>
            <a:spLocks noGrp="1"/>
          </p:cNvSpPr>
          <p:nvPr>
            <p:ph type="title"/>
          </p:nvPr>
        </p:nvSpPr>
        <p:spPr/>
        <p:txBody>
          <a:bodyPr/>
          <a:lstStyle/>
          <a:p>
            <a:r>
              <a:rPr lang="en-US" dirty="0"/>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asic text slide (full page w/2 col.)">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2336" y="1152144"/>
            <a:ext cx="8339328" cy="5138928"/>
          </a:xfrm>
        </p:spPr>
        <p:txBody>
          <a:bodyPr/>
          <a:lstStyle>
            <a:lvl1pPr marL="0" indent="0">
              <a:spcBef>
                <a:spcPts val="0"/>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3"/>
          </p:nvPr>
        </p:nvSpPr>
        <p:spPr>
          <a:xfrm>
            <a:off x="402336" y="2185416"/>
            <a:ext cx="4005072" cy="41056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6" name="Text Placeholder 10"/>
          <p:cNvSpPr>
            <a:spLocks noGrp="1"/>
          </p:cNvSpPr>
          <p:nvPr>
            <p:ph type="body" sz="quarter" idx="14"/>
          </p:nvPr>
        </p:nvSpPr>
        <p:spPr>
          <a:xfrm>
            <a:off x="4735513" y="2187194"/>
            <a:ext cx="4005072" cy="4105656"/>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sic text slide (full page w/2 col. hdr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02336" y="1152144"/>
            <a:ext cx="8339328" cy="5138928"/>
          </a:xfrm>
        </p:spPr>
        <p:txBody>
          <a:bodyPr/>
          <a:lstStyle>
            <a:lvl1pPr marL="0" indent="0">
              <a:spcBef>
                <a:spcPts val="0"/>
              </a:spcBef>
              <a:buNone/>
              <a:defRPr sz="2400" b="0">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3"/>
          </p:nvPr>
        </p:nvSpPr>
        <p:spPr>
          <a:xfrm>
            <a:off x="402336" y="2715768"/>
            <a:ext cx="4005072" cy="3584448"/>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
        <p:nvSpPr>
          <p:cNvPr id="6" name="Text Placeholder 10"/>
          <p:cNvSpPr>
            <a:spLocks noGrp="1"/>
          </p:cNvSpPr>
          <p:nvPr>
            <p:ph type="body" sz="quarter" idx="14"/>
          </p:nvPr>
        </p:nvSpPr>
        <p:spPr>
          <a:xfrm>
            <a:off x="4736592" y="2706624"/>
            <a:ext cx="4005072" cy="3584448"/>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Text - 2 columns">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152144"/>
            <a:ext cx="4005072" cy="5138928"/>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10"/>
          <p:cNvSpPr>
            <a:spLocks noGrp="1"/>
          </p:cNvSpPr>
          <p:nvPr>
            <p:ph type="body" sz="quarter" idx="13"/>
          </p:nvPr>
        </p:nvSpPr>
        <p:spPr>
          <a:xfrm>
            <a:off x="402336" y="1152144"/>
            <a:ext cx="4005072" cy="5138928"/>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sic text slide (2 col w/hdrs) ">
    <p:spTree>
      <p:nvGrpSpPr>
        <p:cNvPr id="1" name=""/>
        <p:cNvGrpSpPr/>
        <p:nvPr/>
      </p:nvGrpSpPr>
      <p:grpSpPr>
        <a:xfrm>
          <a:off x="0" y="0"/>
          <a:ext cx="0" cy="0"/>
          <a:chOff x="0" y="0"/>
          <a:chExt cx="0" cy="0"/>
        </a:xfrm>
      </p:grpSpPr>
      <p:sp>
        <p:nvSpPr>
          <p:cNvPr id="12" name="Text Placeholder 10"/>
          <p:cNvSpPr>
            <a:spLocks noGrp="1"/>
          </p:cNvSpPr>
          <p:nvPr>
            <p:ph type="body" sz="quarter" idx="14"/>
          </p:nvPr>
        </p:nvSpPr>
        <p:spPr>
          <a:xfrm>
            <a:off x="4736592" y="1682496"/>
            <a:ext cx="4005072" cy="4610354"/>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10"/>
          <p:cNvSpPr>
            <a:spLocks noGrp="1"/>
          </p:cNvSpPr>
          <p:nvPr>
            <p:ph type="body" sz="quarter" idx="13"/>
          </p:nvPr>
        </p:nvSpPr>
        <p:spPr>
          <a:xfrm>
            <a:off x="402336" y="1682496"/>
            <a:ext cx="4005072" cy="4610354"/>
          </a:xfrm>
        </p:spPr>
        <p:txBody>
          <a:bodyPr/>
          <a:lstStyle>
            <a:lvl1pPr marL="0" indent="0">
              <a:defRPr sz="24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2000">
                <a:latin typeface="Arial" pitchFamily="34" charset="0"/>
                <a:cs typeface="Arial" pitchFamily="34" charset="0"/>
              </a:defRPr>
            </a:lvl4pPr>
            <a:lvl5pPr>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Title 1"/>
          <p:cNvSpPr>
            <a:spLocks noGrp="1"/>
          </p:cNvSpPr>
          <p:nvPr>
            <p:ph type="title"/>
          </p:nvPr>
        </p:nvSpPr>
        <p:spPr>
          <a:xfrm>
            <a:off x="402336" y="411480"/>
            <a:ext cx="8339328" cy="365760"/>
          </a:xfrm>
          <a:prstGeom prst="rect">
            <a:avLst/>
          </a:prstGeom>
        </p:spPr>
        <p:txBody>
          <a:bodyPr/>
          <a:lstStyle>
            <a:lvl1pPr>
              <a:defRPr/>
            </a:lvl1pPr>
          </a:lstStyle>
          <a:p>
            <a:r>
              <a:rPr lang="en-US"/>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hyperlink" Target="http://www.manitowoc.com/en/default.cfm" TargetMode="Externa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sp>
        <p:nvSpPr>
          <p:cNvPr id="20482" name="MSTSHP_01"/>
          <p:cNvSpPr>
            <a:spLocks noGrp="1" noChangeArrowheads="1"/>
          </p:cNvSpPr>
          <p:nvPr>
            <p:ph type="title"/>
          </p:nvPr>
        </p:nvSpPr>
        <p:spPr bwMode="inv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dirty="0"/>
              <a:t>Click to edit Master title style</a:t>
            </a:r>
          </a:p>
        </p:txBody>
      </p:sp>
      <p:sp>
        <p:nvSpPr>
          <p:cNvPr id="20483" name="MSTSHP_02"/>
          <p:cNvSpPr>
            <a:spLocks noGrp="1" noChangeArrowheads="1"/>
          </p:cNvSpPr>
          <p:nvPr>
            <p:ph type="body" idx="1"/>
          </p:nvPr>
        </p:nvSpPr>
        <p:spPr bwMode="inv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507972" name="Text Box 4"/>
          <p:cNvSpPr txBox="1">
            <a:spLocks noChangeArrowheads="1"/>
          </p:cNvSpPr>
          <p:nvPr/>
        </p:nvSpPr>
        <p:spPr bwMode="inv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buClr>
                <a:schemeClr val="tx1"/>
              </a:buClr>
              <a:buSzPct val="65000"/>
              <a:buFont typeface="Wingdings" pitchFamily="2" charset="2"/>
              <a:buNone/>
              <a:defRPr/>
            </a:pPr>
            <a:r>
              <a:rPr lang="en-US" sz="1200" dirty="0"/>
              <a:t>- </a:t>
            </a:r>
            <a:fld id="{BC60ACD1-B466-44C0-8113-9C62BD444743}" type="slidenum">
              <a:rPr lang="en-US" sz="1200"/>
              <a:pPr algn="ctr" eaLnBrk="0" hangingPunct="0">
                <a:buClr>
                  <a:schemeClr val="tx1"/>
                </a:buClr>
                <a:buSzPct val="65000"/>
                <a:buFont typeface="Wingdings" pitchFamily="2" charset="2"/>
                <a:buNone/>
                <a:defRPr/>
              </a:pPr>
              <a:t>‹#›</a:t>
            </a:fld>
            <a:r>
              <a:rPr lang="en-US" sz="1200" dirty="0"/>
              <a:t> -</a:t>
            </a:r>
          </a:p>
        </p:txBody>
      </p:sp>
      <p:sp>
        <p:nvSpPr>
          <p:cNvPr id="7507976" name="Line 8"/>
          <p:cNvSpPr>
            <a:spLocks noChangeShapeType="1"/>
          </p:cNvSpPr>
          <p:nvPr/>
        </p:nvSpPr>
        <p:spPr bwMode="invGray">
          <a:xfrm>
            <a:off x="401638" y="803275"/>
            <a:ext cx="8335962" cy="0"/>
          </a:xfrm>
          <a:prstGeom prst="line">
            <a:avLst/>
          </a:prstGeom>
          <a:noFill/>
          <a:ln w="28575">
            <a:solidFill>
              <a:schemeClr val="tx1"/>
            </a:solidFill>
            <a:round/>
            <a:headEnd/>
            <a:tailEnd/>
          </a:ln>
          <a:effectLst/>
        </p:spPr>
        <p:txBody>
          <a:bodyPr wrap="none" anchor="ctr"/>
          <a:lstStyle/>
          <a:p>
            <a:pPr>
              <a:defRPr/>
            </a:pPr>
            <a:endParaRPr lang="en-US" dirty="0"/>
          </a:p>
        </p:txBody>
      </p:sp>
      <p:pic>
        <p:nvPicPr>
          <p:cNvPr id="10" name="Picture 94">
            <a:hlinkClick r:id="rId33"/>
          </p:cNvPr>
          <p:cNvPicPr>
            <a:picLocks noChangeAspect="1" noChangeArrowheads="1"/>
          </p:cNvPicPr>
          <p:nvPr/>
        </p:nvPicPr>
        <p:blipFill>
          <a:blip r:embed="rId34">
            <a:extLst>
              <a:ext uri="{28A0092B-C50C-407E-A947-70E740481C1C}">
                <a14:useLocalDpi xmlns:a14="http://schemas.microsoft.com/office/drawing/2010/main" val="0"/>
              </a:ext>
            </a:extLst>
          </a:blip>
          <a:stretch>
            <a:fillRect/>
          </a:stretch>
        </p:blipFill>
        <p:spPr bwMode="auto">
          <a:xfrm>
            <a:off x="7837359" y="6571750"/>
            <a:ext cx="822960" cy="252502"/>
          </a:xfrm>
          <a:prstGeom prst="rect">
            <a:avLst/>
          </a:prstGeom>
          <a:noFill/>
          <a:ln w="9525">
            <a:noFill/>
            <a:miter lim="800000"/>
            <a:headEnd/>
            <a:tailEnd/>
          </a:ln>
        </p:spPr>
      </p:pic>
      <p:pic>
        <p:nvPicPr>
          <p:cNvPr id="2" name="Picture 1"/>
          <p:cNvPicPr>
            <a:picLocks noChangeAspect="1"/>
          </p:cNvPicPr>
          <p:nvPr userDrawn="1"/>
        </p:nvPicPr>
        <p:blipFill rotWithShape="1">
          <a:blip r:embed="rId35" cstate="print">
            <a:extLst>
              <a:ext uri="{28A0092B-C50C-407E-A947-70E740481C1C}">
                <a14:useLocalDpi xmlns:a14="http://schemas.microsoft.com/office/drawing/2010/main" val="0"/>
              </a:ext>
            </a:extLst>
          </a:blip>
          <a:srcRect t="27759" b="30926"/>
          <a:stretch/>
        </p:blipFill>
        <p:spPr>
          <a:xfrm>
            <a:off x="303411" y="6517026"/>
            <a:ext cx="1004818" cy="285750"/>
          </a:xfrm>
          <a:prstGeom prst="rect">
            <a:avLst/>
          </a:prstGeom>
        </p:spPr>
      </p:pic>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778" r:id="rId5"/>
    <p:sldLayoutId id="2147483779" r:id="rId6"/>
    <p:sldLayoutId id="2147483780" r:id="rId7"/>
    <p:sldLayoutId id="2147483781" r:id="rId8"/>
    <p:sldLayoutId id="2147483782" r:id="rId9"/>
    <p:sldLayoutId id="2147483783" r:id="rId10"/>
    <p:sldLayoutId id="2147483784" r:id="rId11"/>
    <p:sldLayoutId id="2147483786" r:id="rId12"/>
    <p:sldLayoutId id="2147483787" r:id="rId13"/>
    <p:sldLayoutId id="2147483788" r:id="rId14"/>
    <p:sldLayoutId id="2147483789" r:id="rId15"/>
    <p:sldLayoutId id="2147483790" r:id="rId16"/>
    <p:sldLayoutId id="2147483791" r:id="rId17"/>
    <p:sldLayoutId id="2147483808" r:id="rId18"/>
    <p:sldLayoutId id="2147483807"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9" r:id="rId31"/>
  </p:sldLayoutIdLst>
  <p:txStyles>
    <p:titleStyle>
      <a:lvl1pPr algn="l" rtl="0" eaLnBrk="0" fontAlgn="base" hangingPunct="0">
        <a:spcBef>
          <a:spcPct val="0"/>
        </a:spcBef>
        <a:spcAft>
          <a:spcPct val="0"/>
        </a:spcAft>
        <a:defRPr sz="3200" b="1">
          <a:solidFill>
            <a:schemeClr val="tx1"/>
          </a:solidFill>
          <a:latin typeface="+mj-lt"/>
          <a:ea typeface="+mj-ea"/>
          <a:cs typeface="+mj-cs"/>
        </a:defRPr>
      </a:lvl1pPr>
      <a:lvl2pPr algn="l" rtl="0" eaLnBrk="0" fontAlgn="base" hangingPunct="0">
        <a:spcBef>
          <a:spcPct val="0"/>
        </a:spcBef>
        <a:spcAft>
          <a:spcPct val="0"/>
        </a:spcAft>
        <a:defRPr sz="3200" b="1">
          <a:solidFill>
            <a:schemeClr val="tx1"/>
          </a:solidFill>
          <a:latin typeface="Arial" charset="0"/>
        </a:defRPr>
      </a:lvl2pPr>
      <a:lvl3pPr algn="l" rtl="0" eaLnBrk="0" fontAlgn="base" hangingPunct="0">
        <a:spcBef>
          <a:spcPct val="0"/>
        </a:spcBef>
        <a:spcAft>
          <a:spcPct val="0"/>
        </a:spcAft>
        <a:defRPr sz="3200" b="1">
          <a:solidFill>
            <a:schemeClr val="tx1"/>
          </a:solidFill>
          <a:latin typeface="Arial" charset="0"/>
        </a:defRPr>
      </a:lvl3pPr>
      <a:lvl4pPr algn="l" rtl="0" eaLnBrk="0" fontAlgn="base" hangingPunct="0">
        <a:spcBef>
          <a:spcPct val="0"/>
        </a:spcBef>
        <a:spcAft>
          <a:spcPct val="0"/>
        </a:spcAft>
        <a:defRPr sz="3200" b="1">
          <a:solidFill>
            <a:schemeClr val="tx1"/>
          </a:solidFill>
          <a:latin typeface="Arial" charset="0"/>
        </a:defRPr>
      </a:lvl4pPr>
      <a:lvl5pPr algn="l" rtl="0" eaLnBrk="0" fontAlgn="base" hangingPunct="0">
        <a:spcBef>
          <a:spcPct val="0"/>
        </a:spcBef>
        <a:spcAft>
          <a:spcPct val="0"/>
        </a:spcAft>
        <a:defRPr sz="3200" b="1">
          <a:solidFill>
            <a:schemeClr val="tx1"/>
          </a:solidFill>
          <a:latin typeface="Arial"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342900" indent="-342900" algn="l" rtl="0" eaLnBrk="0" fontAlgn="base" hangingPunct="0">
        <a:lnSpc>
          <a:spcPct val="106000"/>
        </a:lnSpc>
        <a:spcBef>
          <a:spcPts val="960"/>
        </a:spcBef>
        <a:spcAft>
          <a:spcPct val="0"/>
        </a:spcAft>
        <a:buClr>
          <a:schemeClr val="tx1"/>
        </a:buClr>
        <a:buSzPct val="80000"/>
        <a:buFont typeface="Wingdings" pitchFamily="2" charset="2"/>
        <a:buNone/>
        <a:defRPr sz="2400">
          <a:solidFill>
            <a:schemeClr val="tx1"/>
          </a:solidFill>
          <a:latin typeface="+mn-lt"/>
          <a:ea typeface="+mn-ea"/>
          <a:cs typeface="+mn-cs"/>
        </a:defRPr>
      </a:lvl1pPr>
      <a:lvl2pPr marL="227013" indent="-225425" algn="l" rtl="0" eaLnBrk="0" fontAlgn="base" hangingPunct="0">
        <a:lnSpc>
          <a:spcPct val="106000"/>
        </a:lnSpc>
        <a:spcBef>
          <a:spcPts val="960"/>
        </a:spcBef>
        <a:spcAft>
          <a:spcPct val="0"/>
        </a:spcAft>
        <a:buClr>
          <a:schemeClr val="tx1"/>
        </a:buClr>
        <a:buFont typeface="Wingdings 2" pitchFamily="18" charset="2"/>
        <a:buChar char="¡"/>
        <a:defRPr sz="2400">
          <a:solidFill>
            <a:schemeClr val="tx1"/>
          </a:solidFill>
          <a:latin typeface="+mn-lt"/>
        </a:defRPr>
      </a:lvl2pPr>
      <a:lvl3pPr marL="457200" indent="-228600" algn="l" rtl="0" eaLnBrk="0" fontAlgn="base" hangingPunct="0">
        <a:lnSpc>
          <a:spcPct val="106000"/>
        </a:lnSpc>
        <a:spcBef>
          <a:spcPts val="432"/>
        </a:spcBef>
        <a:spcAft>
          <a:spcPct val="0"/>
        </a:spcAft>
        <a:buClr>
          <a:schemeClr val="tx1"/>
        </a:buClr>
        <a:buFont typeface="Arial" charset="0"/>
        <a:buChar char="–"/>
        <a:defRPr sz="2000">
          <a:solidFill>
            <a:schemeClr val="tx1"/>
          </a:solidFill>
          <a:latin typeface="+mn-lt"/>
        </a:defRPr>
      </a:lvl3pPr>
      <a:lvl4pPr marL="681038" indent="-222250" algn="l" rtl="0" eaLnBrk="0" fontAlgn="base" hangingPunct="0">
        <a:lnSpc>
          <a:spcPct val="106000"/>
        </a:lnSpc>
        <a:spcBef>
          <a:spcPts val="432"/>
        </a:spcBef>
        <a:spcAft>
          <a:spcPct val="0"/>
        </a:spcAft>
        <a:buClr>
          <a:schemeClr val="tx1"/>
        </a:buClr>
        <a:buChar char="•"/>
        <a:defRPr sz="20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eaLnBrk="1" fontAlgn="base" hangingPunct="1">
        <a:spcBef>
          <a:spcPct val="20000"/>
        </a:spcBef>
        <a:spcAft>
          <a:spcPct val="0"/>
        </a:spcAft>
        <a:buClr>
          <a:schemeClr val="tx1"/>
        </a:buClr>
        <a:buChar char="–"/>
        <a:defRPr sz="1200">
          <a:solidFill>
            <a:schemeClr val="tx1"/>
          </a:solidFill>
          <a:latin typeface="+mn-lt"/>
        </a:defRPr>
      </a:lvl6pPr>
      <a:lvl7pPr marL="2636838" indent="-236538" algn="l" rtl="0" eaLnBrk="1" fontAlgn="base" hangingPunct="1">
        <a:spcBef>
          <a:spcPct val="20000"/>
        </a:spcBef>
        <a:spcAft>
          <a:spcPct val="0"/>
        </a:spcAft>
        <a:buClr>
          <a:schemeClr val="tx1"/>
        </a:buClr>
        <a:buChar char="–"/>
        <a:defRPr sz="1200">
          <a:solidFill>
            <a:schemeClr val="tx1"/>
          </a:solidFill>
          <a:latin typeface="+mn-lt"/>
        </a:defRPr>
      </a:lvl7pPr>
      <a:lvl8pPr marL="3094038" indent="-236538" algn="l" rtl="0" eaLnBrk="1" fontAlgn="base" hangingPunct="1">
        <a:spcBef>
          <a:spcPct val="20000"/>
        </a:spcBef>
        <a:spcAft>
          <a:spcPct val="0"/>
        </a:spcAft>
        <a:buClr>
          <a:schemeClr val="tx1"/>
        </a:buClr>
        <a:buChar char="–"/>
        <a:defRPr sz="1200">
          <a:solidFill>
            <a:schemeClr val="tx1"/>
          </a:solidFill>
          <a:latin typeface="+mn-lt"/>
        </a:defRPr>
      </a:lvl8pPr>
      <a:lvl9pPr marL="3551238" indent="-236538" algn="l" rtl="0" eaLnBrk="1" fontAlgn="base" hangingPunct="1">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9.xml"/><Relationship Id="rId1"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HP_165"/>
          <p:cNvSpPr>
            <a:spLocks noChangeArrowheads="1"/>
          </p:cNvSpPr>
          <p:nvPr/>
        </p:nvSpPr>
        <p:spPr bwMode="auto">
          <a:xfrm>
            <a:off x="585788" y="776287"/>
            <a:ext cx="7972425" cy="4795837"/>
          </a:xfrm>
          <a:prstGeom prst="rect">
            <a:avLst/>
          </a:prstGeom>
          <a:solidFill>
            <a:schemeClr val="bg1"/>
          </a:solidFill>
          <a:ln w="19050" algn="ctr">
            <a:solidFill>
              <a:schemeClr val="tx1"/>
            </a:solidFill>
            <a:miter lim="800000"/>
            <a:headEnd/>
            <a:tailEnd/>
          </a:ln>
        </p:spPr>
        <p:txBody>
          <a:bodyPr lIns="90000" tIns="90000" rIns="90000" bIns="90000" anchor="ctr"/>
          <a:lstStyle/>
          <a:p>
            <a:pPr marL="119063" indent="-119063" eaLnBrk="0" hangingPunct="0">
              <a:lnSpc>
                <a:spcPct val="100000"/>
              </a:lnSpc>
              <a:spcBef>
                <a:spcPct val="50000"/>
              </a:spcBef>
              <a:buFontTx/>
              <a:buNone/>
            </a:pPr>
            <a:endParaRPr lang="en-US" sz="1100" b="1" dirty="0"/>
          </a:p>
        </p:txBody>
      </p:sp>
      <p:sp>
        <p:nvSpPr>
          <p:cNvPr id="26627" name="SHP_166"/>
          <p:cNvSpPr>
            <a:spLocks noGrp="1" noChangeArrowheads="1"/>
          </p:cNvSpPr>
          <p:nvPr>
            <p:ph type="ctrTitle"/>
          </p:nvPr>
        </p:nvSpPr>
        <p:spPr bwMode="auto">
          <a:xfrm>
            <a:off x="892175" y="2740780"/>
            <a:ext cx="7241891" cy="549275"/>
          </a:xfrm>
          <a:ln/>
        </p:spPr>
        <p:txBody>
          <a:bodyPr anchor="t"/>
          <a:lstStyle/>
          <a:p>
            <a:pPr eaLnBrk="1" hangingPunct="1"/>
            <a:r>
              <a:rPr lang="en-US" dirty="0"/>
              <a:t>Wisconsin Certified Sites</a:t>
            </a:r>
            <a:br>
              <a:rPr lang="en-US" sz="2400" b="0" dirty="0"/>
            </a:br>
            <a:r>
              <a:rPr lang="en-US" sz="2400" b="0" dirty="0"/>
              <a:t>Site Profiles – 2017 Program Field Investigations and follow-up evaluation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3629" y="961759"/>
            <a:ext cx="1554480" cy="476937"/>
          </a:xfrm>
          <a:prstGeom prst="rect">
            <a:avLst/>
          </a:prstGeom>
        </p:spPr>
      </p:pic>
      <p:sp>
        <p:nvSpPr>
          <p:cNvPr id="4" name="TextBox 3"/>
          <p:cNvSpPr txBox="1"/>
          <p:nvPr/>
        </p:nvSpPr>
        <p:spPr bwMode="auto">
          <a:xfrm>
            <a:off x="820925" y="4643252"/>
            <a:ext cx="4631376" cy="395429"/>
          </a:xfrm>
          <a:prstGeom prst="rect">
            <a:avLst/>
          </a:prstGeom>
        </p:spPr>
        <p:txBody>
          <a:bodyPr wrap="square" rtlCol="0">
            <a:spAutoFit/>
          </a:bodyPr>
          <a:lstStyle/>
          <a:p>
            <a:pPr marL="1588" algn="l" rtl="0" fontAlgn="base">
              <a:lnSpc>
                <a:spcPct val="106000"/>
              </a:lnSpc>
              <a:spcBef>
                <a:spcPct val="40000"/>
              </a:spcBef>
              <a:spcAft>
                <a:spcPct val="0"/>
              </a:spcAft>
              <a:buClr>
                <a:srgbClr val="000000"/>
              </a:buClr>
            </a:pPr>
            <a:r>
              <a:rPr lang="en-US" sz="2000" dirty="0">
                <a:solidFill>
                  <a:srgbClr val="000000"/>
                </a:solidFill>
                <a:cs typeface="Arial" charset="0"/>
              </a:rPr>
              <a:t>December</a:t>
            </a:r>
            <a:r>
              <a:rPr lang="en-US" sz="2000" dirty="0">
                <a:solidFill>
                  <a:srgbClr val="000000"/>
                </a:solidFill>
                <a:latin typeface="Arial" charset="0"/>
                <a:ea typeface="+mn-ea"/>
                <a:cs typeface="Arial" charset="0"/>
              </a:rPr>
              <a:t> 2017</a:t>
            </a: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35127" b="35433"/>
          <a:stretch/>
        </p:blipFill>
        <p:spPr>
          <a:xfrm>
            <a:off x="895350" y="1068388"/>
            <a:ext cx="1990728" cy="403412"/>
          </a:xfrm>
          <a:prstGeom prst="rect">
            <a:avLst/>
          </a:prstGeom>
        </p:spPr>
      </p:pic>
    </p:spTree>
    <p:extLst>
      <p:ext uri="{BB962C8B-B14F-4D97-AF65-F5344CB8AC3E}">
        <p14:creationId xmlns:p14="http://schemas.microsoft.com/office/powerpoint/2010/main" val="2617990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Sparta South Pointe Business Park</a:t>
            </a:r>
            <a:br>
              <a:rPr lang="en-US" sz="1800" dirty="0"/>
            </a:br>
            <a:r>
              <a:rPr lang="en-GB" sz="1800" i="1" dirty="0"/>
              <a:t>– </a:t>
            </a:r>
            <a:r>
              <a:rPr lang="en-GB" sz="1600" i="1" dirty="0"/>
              <a:t>Gas, Water &amp; Wastewater Utility Infrastructure</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4075135377"/>
              </p:ext>
            </p:extLst>
          </p:nvPr>
        </p:nvGraphicFramePr>
        <p:xfrm>
          <a:off x="277091" y="1382942"/>
          <a:ext cx="8595360" cy="21996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Proximate natural gas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delivery points,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The current infrastructure includes a 2 inch line extending along Highway 27 that serves current customers but does have adequate available capacity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There is another existing 4 inch line along Highway 27 that can be extended to provide service to the site.</a:t>
                      </a:r>
                      <a:r>
                        <a:rPr lang="en-US" sz="900" baseline="0" dirty="0"/>
                        <a:t> The 2700 feet extension will go under Interstate-90 and take about 6 months to complete and the available capacity on this line is between 20-30M BTU/</a:t>
                      </a:r>
                      <a:r>
                        <a:rPr lang="en-US" sz="900" baseline="0" dirty="0" err="1"/>
                        <a:t>hr</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Introduction of any proposed improvements to / extensions of natural gas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An</a:t>
                      </a:r>
                      <a:r>
                        <a:rPr lang="en-US" sz="900" baseline="0" dirty="0"/>
                        <a:t> infrastructure project (called Sparta Lateral) has been proposed to completely serve the city of Sparta, which will involve running a high pressure line to the Sparta area from Tomah (slated for construction in 2018)</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4" name="Group 4"/>
          <p:cNvGrpSpPr>
            <a:grpSpLocks/>
          </p:cNvGrpSpPr>
          <p:nvPr/>
        </p:nvGrpSpPr>
        <p:grpSpPr bwMode="auto">
          <a:xfrm>
            <a:off x="392113" y="1065511"/>
            <a:ext cx="8412162" cy="204787"/>
            <a:chOff x="247" y="691"/>
            <a:chExt cx="2528" cy="129"/>
          </a:xfrm>
        </p:grpSpPr>
        <p:sp>
          <p:nvSpPr>
            <p:cNvPr id="5"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 name="Rectangle 6"/>
            <p:cNvSpPr>
              <a:spLocks noChangeArrowheads="1"/>
            </p:cNvSpPr>
            <p:nvPr/>
          </p:nvSpPr>
          <p:spPr bwMode="gray">
            <a:xfrm>
              <a:off x="1337" y="691"/>
              <a:ext cx="346"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Natural Gas</a:t>
              </a:r>
            </a:p>
          </p:txBody>
        </p:sp>
      </p:grpSp>
      <p:graphicFrame>
        <p:nvGraphicFramePr>
          <p:cNvPr id="7" name="Table 6"/>
          <p:cNvGraphicFramePr>
            <a:graphicFrameLocks noGrp="1"/>
          </p:cNvGraphicFramePr>
          <p:nvPr>
            <p:extLst>
              <p:ext uri="{D42A27DB-BD31-4B8C-83A1-F6EECF244321}">
                <p14:modId xmlns:p14="http://schemas.microsoft.com/office/powerpoint/2010/main" val="3637369985"/>
              </p:ext>
            </p:extLst>
          </p:nvPr>
        </p:nvGraphicFramePr>
        <p:xfrm>
          <a:off x="277091" y="4129794"/>
          <a:ext cx="8595360" cy="24282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005840">
                <a:tc>
                  <a:txBody>
                    <a:bodyPr/>
                    <a:lstStyle/>
                    <a:p>
                      <a:pPr algn="l"/>
                      <a:r>
                        <a:rPr lang="en-US" sz="900" dirty="0"/>
                        <a:t>Proximate water and wastewater infrastructure availability and capacities</a:t>
                      </a:r>
                    </a:p>
                    <a:p>
                      <a:pPr marL="171450" indent="-171450" algn="l">
                        <a:buFont typeface="Arial" pitchFamily="34" charset="0"/>
                        <a:buChar char="•"/>
                      </a:pPr>
                      <a:r>
                        <a:rPr lang="en-US" sz="900" dirty="0"/>
                        <a:t>Utility maps indicating location and current size / capacity of proximate mains, distribution lines, lift stations,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1" dirty="0"/>
                        <a:t>Water</a:t>
                      </a:r>
                      <a:r>
                        <a:rPr lang="en-US" sz="900" dirty="0"/>
                        <a:t> – Sparta has 6 existing wells at a</a:t>
                      </a:r>
                      <a:r>
                        <a:rPr lang="en-US" sz="900" baseline="0" dirty="0"/>
                        <a:t> depth of about 165-300 feet</a:t>
                      </a:r>
                      <a:r>
                        <a:rPr lang="en-US" sz="900" dirty="0"/>
                        <a:t> (400 – 1000 GPM) as a water source and 4 Water Towers (3 of them at ~600</a:t>
                      </a:r>
                      <a:r>
                        <a:rPr lang="en-US" sz="900" baseline="0" dirty="0"/>
                        <a:t> gallons each and 1 at !250 gallons). The available capacity is about 1.4MGPD</a:t>
                      </a:r>
                    </a:p>
                    <a:p>
                      <a:pPr marL="171450" indent="-171450" algn="l">
                        <a:buFont typeface="Arial" panose="020B0604020202020204" pitchFamily="34" charset="0"/>
                        <a:buChar char="•"/>
                      </a:pPr>
                      <a:r>
                        <a:rPr lang="en-US" sz="900" b="1" dirty="0"/>
                        <a:t>Wastewater</a:t>
                      </a:r>
                      <a:r>
                        <a:rPr lang="en-US" sz="900" b="1" baseline="0" dirty="0"/>
                        <a:t> </a:t>
                      </a:r>
                      <a:r>
                        <a:rPr lang="en-US" sz="900" baseline="0" dirty="0"/>
                        <a:t>– 15-inch gravity from the sit to the sand mine where it will feed into a lift station at a distance of about 1.5 miles from the site. The available capacity of the lift station is about 135,000 GPD</a:t>
                      </a:r>
                      <a:endParaRPr lang="en-US" sz="900"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005840">
                <a:tc>
                  <a:txBody>
                    <a:bodyPr/>
                    <a:lstStyle/>
                    <a:p>
                      <a:pPr algn="l"/>
                      <a:r>
                        <a:rPr lang="en-US" sz="900" dirty="0"/>
                        <a:t>Introduction of any proposed improvements to / extensions of service to the site</a:t>
                      </a:r>
                    </a:p>
                    <a:p>
                      <a:pPr marL="171450" indent="-171450" algn="l">
                        <a:buFont typeface="Arial" pitchFamily="34" charset="0"/>
                        <a:buChar char="•"/>
                      </a:pPr>
                      <a:r>
                        <a:rPr lang="en-US" sz="900" dirty="0"/>
                        <a:t>Cost, timing, and funding responsibility of any improvements required to provide proposed services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1" dirty="0"/>
                        <a:t>Water</a:t>
                      </a:r>
                      <a:r>
                        <a:rPr lang="en-US" sz="900" dirty="0"/>
                        <a:t> - </a:t>
                      </a:r>
                      <a:r>
                        <a:rPr lang="en-US" sz="900" baseline="0" dirty="0"/>
                        <a:t>The Idaho booster station has 2 </a:t>
                      </a:r>
                      <a:r>
                        <a:rPr lang="en-US" sz="900" baseline="0" dirty="0">
                          <a:solidFill>
                            <a:schemeClr val="tx1"/>
                          </a:solidFill>
                        </a:rPr>
                        <a:t>12-inch </a:t>
                      </a:r>
                      <a:r>
                        <a:rPr lang="en-US" sz="900" baseline="0" dirty="0"/>
                        <a:t>mains to the site (High Pressure  and Low Pressure ). The LP main can be used to provide water to the site at about 35psi. There is an elevated water tank that can provide 3500 GPM @ 20 psi for fire suppression</a:t>
                      </a:r>
                    </a:p>
                    <a:p>
                      <a:pPr marL="171450" indent="-171450" algn="l">
                        <a:buFont typeface="Arial" panose="020B0604020202020204" pitchFamily="34" charset="0"/>
                        <a:buChar char="•"/>
                      </a:pPr>
                      <a:r>
                        <a:rPr lang="en-US" sz="900" b="1" baseline="0" dirty="0"/>
                        <a:t>Wastewater</a:t>
                      </a:r>
                      <a:r>
                        <a:rPr lang="en-US" sz="900" baseline="0" dirty="0"/>
                        <a:t> – The capacity of the lift station ca be increased to add another 165,000 GPD if required. The WWTP has a built capacity of 2.5MGD and is currently utilized at ~60% </a:t>
                      </a:r>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8" name="Group 4"/>
          <p:cNvGrpSpPr>
            <a:grpSpLocks/>
          </p:cNvGrpSpPr>
          <p:nvPr/>
        </p:nvGrpSpPr>
        <p:grpSpPr bwMode="auto">
          <a:xfrm>
            <a:off x="392113" y="3812363"/>
            <a:ext cx="8412162" cy="204787"/>
            <a:chOff x="247" y="691"/>
            <a:chExt cx="2528" cy="129"/>
          </a:xfrm>
        </p:grpSpPr>
        <p:sp>
          <p:nvSpPr>
            <p:cNvPr id="9"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Rectangle 6"/>
            <p:cNvSpPr>
              <a:spLocks noChangeArrowheads="1"/>
            </p:cNvSpPr>
            <p:nvPr/>
          </p:nvSpPr>
          <p:spPr bwMode="gray">
            <a:xfrm>
              <a:off x="1232" y="691"/>
              <a:ext cx="562"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Water &amp; Wastewater</a:t>
              </a:r>
            </a:p>
          </p:txBody>
        </p:sp>
      </p:grpSp>
    </p:spTree>
    <p:extLst>
      <p:ext uri="{BB962C8B-B14F-4D97-AF65-F5344CB8AC3E}">
        <p14:creationId xmlns:p14="http://schemas.microsoft.com/office/powerpoint/2010/main" val="3733573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HP_213"/>
          <p:cNvSpPr>
            <a:spLocks noGrp="1"/>
          </p:cNvSpPr>
          <p:nvPr>
            <p:ph type="body" sz="quarter" idx="10"/>
          </p:nvPr>
        </p:nvSpPr>
        <p:spPr bwMode="auto">
          <a:noFill/>
          <a:ln>
            <a:solidFill>
              <a:schemeClr val="tx1"/>
            </a:solidFill>
          </a:ln>
        </p:spPr>
        <p:txBody>
          <a:bodyPr/>
          <a:lstStyle/>
          <a:p>
            <a:pPr marL="0" indent="0" eaLnBrk="1" hangingPunct="1">
              <a:spcBef>
                <a:spcPct val="0"/>
              </a:spcBef>
            </a:pPr>
            <a:r>
              <a:rPr lang="en-US" sz="2400" dirty="0"/>
              <a:t>Wausau Business Campus</a:t>
            </a:r>
          </a:p>
          <a:p>
            <a:pPr marL="0" indent="0" eaLnBrk="1" hangingPunct="1">
              <a:spcBef>
                <a:spcPct val="0"/>
              </a:spcBef>
            </a:pPr>
            <a:r>
              <a:rPr lang="en-US" sz="2400" i="1" dirty="0"/>
              <a:t>Wausau, Marathon County, Wisconsin</a:t>
            </a:r>
          </a:p>
        </p:txBody>
      </p:sp>
    </p:spTree>
    <p:extLst>
      <p:ext uri="{BB962C8B-B14F-4D97-AF65-F5344CB8AC3E}">
        <p14:creationId xmlns:p14="http://schemas.microsoft.com/office/powerpoint/2010/main" val="551489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Wausau Business Campus </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3783032316"/>
              </p:ext>
            </p:extLst>
          </p:nvPr>
        </p:nvGraphicFramePr>
        <p:xfrm>
          <a:off x="277091" y="957622"/>
          <a:ext cx="8595360" cy="52171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Community overview</a:t>
                      </a:r>
                    </a:p>
                    <a:p>
                      <a:pPr marL="171450" indent="-171450" algn="l">
                        <a:buFont typeface="Arial" pitchFamily="34" charset="0"/>
                        <a:buChar char="•"/>
                      </a:pPr>
                      <a:r>
                        <a:rPr lang="en-US" sz="900" dirty="0"/>
                        <a:t>General community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solidFill>
                            <a:schemeClr val="tx1"/>
                          </a:solidFill>
                        </a:rPr>
                        <a:t>City of Wausau is a community of</a:t>
                      </a:r>
                      <a:r>
                        <a:rPr lang="en-US" sz="900" baseline="0" dirty="0">
                          <a:solidFill>
                            <a:schemeClr val="tx1"/>
                          </a:solidFill>
                        </a:rPr>
                        <a:t> ~40,000 people located in Marathon County, Wisconsin which has a population of ~135,000. Wausau is also the county seat of Monroe County</a:t>
                      </a:r>
                    </a:p>
                    <a:p>
                      <a:pPr marL="171450" indent="-171450" algn="l">
                        <a:buFont typeface="Arial" panose="020B0604020202020204" pitchFamily="34" charset="0"/>
                        <a:buChar char="•"/>
                      </a:pPr>
                      <a:r>
                        <a:rPr lang="en-US" sz="900" kern="1200" dirty="0">
                          <a:solidFill>
                            <a:schemeClr val="tx1"/>
                          </a:solidFill>
                          <a:latin typeface="+mn-lt"/>
                          <a:ea typeface="+mn-ea"/>
                          <a:cs typeface="+mn-cs"/>
                        </a:rPr>
                        <a:t>Wausau is the principal city and transportation hub of Northern and Central Wisconsin and gateway to Wisconsin’s Northwoods. Wausau anchors a growing combined metropolitan statistical area of over 308,000 people.</a:t>
                      </a:r>
                      <a:r>
                        <a:rPr lang="en-US" sz="900" kern="1200" baseline="0" dirty="0">
                          <a:solidFill>
                            <a:schemeClr val="tx1"/>
                          </a:solidFill>
                          <a:latin typeface="+mn-lt"/>
                          <a:ea typeface="+mn-ea"/>
                          <a:cs typeface="+mn-cs"/>
                        </a:rPr>
                        <a:t> The major industrial </a:t>
                      </a:r>
                      <a:r>
                        <a:rPr lang="en-US" sz="900" kern="1200" dirty="0">
                          <a:solidFill>
                            <a:schemeClr val="tx1"/>
                          </a:solidFill>
                          <a:latin typeface="+mn-lt"/>
                          <a:ea typeface="+mn-ea"/>
                          <a:cs typeface="+mn-cs"/>
                        </a:rPr>
                        <a:t>firms in the area include building materials, advanced manufacturing, healthcare, information technology and insurance. </a:t>
                      </a:r>
                    </a:p>
                    <a:p>
                      <a:pPr marL="171450" indent="-171450" algn="l">
                        <a:buFont typeface="Arial" panose="020B0604020202020204" pitchFamily="34" charset="0"/>
                        <a:buChar char="•"/>
                      </a:pPr>
                      <a:r>
                        <a:rPr lang="en-US" sz="900" kern="1200" dirty="0">
                          <a:solidFill>
                            <a:schemeClr val="tx1"/>
                          </a:solidFill>
                          <a:latin typeface="+mn-lt"/>
                          <a:ea typeface="+mn-ea"/>
                          <a:cs typeface="+mn-cs"/>
                        </a:rPr>
                        <a:t>Wausau is one of the state's highest grossing areas for tourism, boasting all-season recreational opportunities that include Wisconsin's largest ski mountain at nearby Granite Peak, one of the nation's premiere curling facilities, outstanding mountain and snow bike trails, an internationally recognized whitewater kayaking course and is host to the Olympic-style Badger State Games</a:t>
                      </a:r>
                    </a:p>
                    <a:p>
                      <a:pPr marL="171450" indent="-171450" algn="l"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Liberty Mutual is one of the largest employers (900 employees) in Wausau, specializes in Insurance operations and has recently announced plans for expansion and relocation to downtown Wausau</a:t>
                      </a:r>
                    </a:p>
                    <a:p>
                      <a:pPr marL="171450" indent="-171450" algn="l"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The biggest employer is Wausau is </a:t>
                      </a:r>
                      <a:r>
                        <a:rPr lang="en-US" sz="900" kern="1200" dirty="0" err="1">
                          <a:solidFill>
                            <a:schemeClr val="tx1"/>
                          </a:solidFill>
                          <a:latin typeface="+mn-lt"/>
                          <a:ea typeface="+mn-ea"/>
                          <a:cs typeface="+mn-cs"/>
                        </a:rPr>
                        <a:t>Aspirus</a:t>
                      </a:r>
                      <a:r>
                        <a:rPr lang="en-US" sz="900" kern="1200" dirty="0">
                          <a:solidFill>
                            <a:schemeClr val="tx1"/>
                          </a:solidFill>
                          <a:latin typeface="+mn-lt"/>
                          <a:ea typeface="+mn-ea"/>
                          <a:cs typeface="+mn-cs"/>
                        </a:rPr>
                        <a:t> Hospital (2200 employees)</a:t>
                      </a:r>
                    </a:p>
                    <a:p>
                      <a:pPr marL="171450" indent="-171450" algn="l"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The current campus of the business park includes major employers such as Wausau Window and Wall Systems (manufacturing windows and door systems), Foot Locker (distribution center), Linetech (architectural coatings)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Site</a:t>
                      </a:r>
                      <a:r>
                        <a:rPr lang="en-US" sz="900" baseline="0" dirty="0"/>
                        <a:t> environment </a:t>
                      </a:r>
                      <a:r>
                        <a:rPr lang="en-US" sz="900" dirty="0"/>
                        <a:t>overview</a:t>
                      </a:r>
                    </a:p>
                    <a:p>
                      <a:pPr marL="171450" indent="-171450" algn="l">
                        <a:buFont typeface="Arial" pitchFamily="34" charset="0"/>
                        <a:buChar char="•"/>
                      </a:pPr>
                      <a:r>
                        <a:rPr lang="en-US" sz="900" dirty="0"/>
                        <a:t>General surroundings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The site being</a:t>
                      </a:r>
                      <a:r>
                        <a:rPr lang="en-US" sz="900" baseline="0" dirty="0">
                          <a:solidFill>
                            <a:schemeClr val="tx1"/>
                          </a:solidFill>
                        </a:rPr>
                        <a:t> proposed for certification falls within the Wausau Business Campus which is located towards the west of the Wausau city center at a distance of approximately~8.0 miles</a:t>
                      </a:r>
                      <a:endParaRPr lang="en-US" sz="900" dirty="0">
                        <a:solidFill>
                          <a:schemeClr val="tx1"/>
                        </a:solidFill>
                      </a:endParaRPr>
                    </a:p>
                    <a:p>
                      <a:pPr marL="171450" indent="-171450" algn="l">
                        <a:buFont typeface="Arial" panose="020B0604020202020204" pitchFamily="34" charset="0"/>
                        <a:buChar char="•"/>
                      </a:pPr>
                      <a:r>
                        <a:rPr lang="en-US" sz="900" baseline="0" dirty="0">
                          <a:solidFill>
                            <a:schemeClr val="tx1"/>
                          </a:solidFill>
                        </a:rPr>
                        <a:t>The area towards the east of the business campus comprises significant industrial presence </a:t>
                      </a:r>
                    </a:p>
                    <a:p>
                      <a:pPr marL="171450" indent="-171450" algn="l">
                        <a:buFont typeface="Arial" panose="020B0604020202020204" pitchFamily="34" charset="0"/>
                        <a:buChar char="•"/>
                      </a:pPr>
                      <a:r>
                        <a:rPr lang="en-US" sz="900" baseline="0" dirty="0">
                          <a:solidFill>
                            <a:schemeClr val="tx1"/>
                          </a:solidFill>
                        </a:rPr>
                        <a:t>There is sparse residential presence adjacent south to the site; Great Lakes Cheese recently purchased the site adjacent to the west and plans to build a new cheese packaging plant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algn="l"/>
                      <a:r>
                        <a:rPr lang="en-US" sz="900" dirty="0"/>
                        <a:t>Roadway</a:t>
                      </a:r>
                      <a:r>
                        <a:rPr lang="en-US" sz="900" baseline="0" dirty="0"/>
                        <a:t> access</a:t>
                      </a:r>
                    </a:p>
                    <a:p>
                      <a:pPr marL="171450" indent="-171450" algn="l">
                        <a:buFont typeface="Arial" pitchFamily="34" charset="0"/>
                        <a:buChar char="•"/>
                      </a:pPr>
                      <a:r>
                        <a:rPr lang="en-US" sz="900" dirty="0"/>
                        <a:t>Proximity to interstate and other highways providing convenient access for labor and logistics</a:t>
                      </a:r>
                    </a:p>
                    <a:p>
                      <a:pPr marL="171450" indent="-171450" algn="l">
                        <a:buFont typeface="Arial" pitchFamily="34" charset="0"/>
                        <a:buChar char="•"/>
                      </a:pPr>
                      <a:r>
                        <a:rPr lang="en-US" sz="900" dirty="0"/>
                        <a:t>Access roads in place to site, or plans in place to extend access road(s) to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t>Fulfilled</a:t>
                      </a:r>
                    </a:p>
                    <a:p>
                      <a:pPr algn="ct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solidFill>
                            <a:schemeClr val="tx1"/>
                          </a:solidFill>
                        </a:rPr>
                        <a:t>The site is ~1 mile north of Hwy-29 and ~5 miles west of I-39;  Hwy-29 is 4-lane, limited access, and an interchange at Co. Rd. ‘O’ provides direct access to the western boundary of the business park</a:t>
                      </a:r>
                      <a:endParaRPr lang="en-US" sz="900" b="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12483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Wausau Business Campus </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90252462"/>
              </p:ext>
            </p:extLst>
          </p:nvPr>
        </p:nvGraphicFramePr>
        <p:xfrm>
          <a:off x="277091" y="957622"/>
          <a:ext cx="8595360" cy="29311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Rail Access (if applicable) – not required</a:t>
                      </a:r>
                    </a:p>
                    <a:p>
                      <a:pPr marL="171450" indent="-171450" algn="l">
                        <a:buFont typeface="Arial" pitchFamily="34" charset="0"/>
                        <a:buChar char="•"/>
                      </a:pPr>
                      <a:r>
                        <a:rPr lang="en-US" sz="900" dirty="0"/>
                        <a:t>feasibility of service (if site is to be marketed as rail-served)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Not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Site is currently not rail served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Commercial</a:t>
                      </a:r>
                      <a:r>
                        <a:rPr lang="en-US" sz="900" baseline="0" dirty="0"/>
                        <a:t> </a:t>
                      </a:r>
                      <a:r>
                        <a:rPr lang="en-US" sz="900" dirty="0"/>
                        <a:t>Airport Access – Access to airport(s) with commercial air service</a:t>
                      </a:r>
                    </a:p>
                    <a:p>
                      <a:pPr marL="171450" indent="-171450" algn="l">
                        <a:buFont typeface="Arial" pitchFamily="34" charset="0"/>
                        <a:buChar char="•"/>
                      </a:pPr>
                      <a:r>
                        <a:rPr lang="en-US" sz="900" dirty="0"/>
                        <a:t>Driving distance to proximate commercial airport(s) and overview</a:t>
                      </a:r>
                      <a:r>
                        <a:rPr lang="en-US" sz="900" baseline="0" dirty="0"/>
                        <a:t> of service available</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~20 mins to the Central Wisconsin Airport (CWA), 18 miles away directly on Hwy-29 and I-39;</a:t>
                      </a:r>
                    </a:p>
                    <a:p>
                      <a:pPr marL="171450" indent="-171450" algn="l">
                        <a:buFont typeface="Arial" panose="020B0604020202020204" pitchFamily="34" charset="0"/>
                        <a:buChar char="•"/>
                      </a:pPr>
                      <a:r>
                        <a:rPr lang="en-US" sz="900" dirty="0"/>
                        <a:t>~1 hour to the Rhinelander-Oneida County Airport (RHI), 60 miles directly on I-39</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Freight Airport Access – Access to airport(s) with freight air service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Driving distance to proximate freight airport(s)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Description of the handling capacity of each proximate freight airport (e.g. current tonnage / year, runway length)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~20 mins to the Central Wisconsin Airport (CWA), 18 miles away directly on Hwy-29 and I-39;</a:t>
                      </a:r>
                    </a:p>
                    <a:p>
                      <a:pPr marL="171450" indent="-171450" algn="l">
                        <a:buFont typeface="Arial" panose="020B0604020202020204" pitchFamily="34" charset="0"/>
                        <a:buChar char="•"/>
                      </a:pPr>
                      <a:r>
                        <a:rPr lang="en-US" sz="900" dirty="0"/>
                        <a:t>~1 hour to the Rhinelander-Oneida County Airport (RHI), 60 miles directly on I-39</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39767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Wausau Business Campus </a:t>
            </a:r>
            <a:br>
              <a:rPr lang="en-US" sz="1800" dirty="0"/>
            </a:br>
            <a:r>
              <a:rPr lang="en-GB" sz="1800" i="1" dirty="0"/>
              <a:t>– </a:t>
            </a:r>
            <a:r>
              <a:rPr lang="en-GB" sz="1600" i="1" dirty="0"/>
              <a:t>Site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924370137"/>
              </p:ext>
            </p:extLst>
          </p:nvPr>
        </p:nvGraphicFramePr>
        <p:xfrm>
          <a:off x="277091" y="957622"/>
          <a:ext cx="8595360" cy="53543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Master Site plan and/or site plan illustrating exact dimensions and number of parcels for the specific site being submitted for certification</a:t>
                      </a:r>
                    </a:p>
                    <a:p>
                      <a:pPr marL="171450" indent="-171450" algn="l">
                        <a:buFont typeface="Arial" pitchFamily="34" charset="0"/>
                        <a:buChar char="•"/>
                      </a:pPr>
                      <a:r>
                        <a:rPr lang="en-US" sz="900" dirty="0"/>
                        <a:t>Minimum</a:t>
                      </a:r>
                      <a:r>
                        <a:rPr lang="en-US" sz="900" baseline="0" dirty="0"/>
                        <a:t> of 20 contiguous developable acres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baseline="0" dirty="0"/>
                        <a:t>The area being proposed for certification is a 41.0 acre Lot on the Wausau Business Campus according to the site layout submitted by the community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Aerial photograph illustrating the specific site being submitted for certification as well as the surrounding properties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baseline="0" dirty="0">
                          <a:solidFill>
                            <a:schemeClr val="tx1"/>
                          </a:solidFill>
                        </a:rPr>
                        <a:t>Aerial Photo of Wausau Business Campus has been submitted which highlights the surrounding uses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731520">
                <a:tc>
                  <a:txBody>
                    <a:bodyPr/>
                    <a:lstStyle/>
                    <a:p>
                      <a:pPr algn="l"/>
                      <a:r>
                        <a:rPr lang="en-US" sz="900" dirty="0"/>
                        <a:t>ALTA Survey (American Land Trust Association) inclusive of site being submitted for certification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dirty="0">
                          <a:solidFill>
                            <a:schemeClr val="tx1"/>
                          </a:solidFill>
                        </a:rPr>
                        <a:t>ALTA / NSPS</a:t>
                      </a:r>
                      <a:r>
                        <a:rPr lang="en-US" sz="900" b="0" baseline="0" dirty="0">
                          <a:solidFill>
                            <a:schemeClr val="tx1"/>
                          </a:solidFill>
                        </a:rPr>
                        <a:t> Land Title Survey provided dated November 15, 2017</a:t>
                      </a:r>
                      <a:endParaRPr lang="en-US" sz="900" b="1"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l"/>
                      <a:r>
                        <a:rPr lang="en-US" sz="900" dirty="0"/>
                        <a:t>Flood Plain map</a:t>
                      </a:r>
                      <a:r>
                        <a:rPr lang="en-US" sz="900" baseline="0" dirty="0"/>
                        <a:t> (FEMA-produced FIRM map)</a:t>
                      </a:r>
                    </a:p>
                    <a:p>
                      <a:pPr marL="171450" indent="-171450" algn="l">
                        <a:buFont typeface="Arial" pitchFamily="34" charset="0"/>
                        <a:buChar char="•"/>
                      </a:pPr>
                      <a:r>
                        <a:rPr lang="en-US" sz="900" baseline="0" dirty="0"/>
                        <a:t>No part of the site may be located on (or directly adjacent to) a flood plain</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FEMA-produced FIRM map submitted (July 2010)</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No part of site is on or directly adjacent to a floodplain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a:r>
                        <a:rPr lang="en-US" sz="900" dirty="0"/>
                        <a:t>Flight path specifications</a:t>
                      </a:r>
                      <a:r>
                        <a:rPr lang="en-US" sz="900" baseline="0" dirty="0"/>
                        <a:t> (if site is within 2 miles of an airport)</a:t>
                      </a:r>
                    </a:p>
                    <a:p>
                      <a:pPr marL="171450" indent="-171450" algn="l">
                        <a:buFont typeface="Arial" pitchFamily="34" charset="0"/>
                        <a:buChar char="•"/>
                      </a:pPr>
                      <a:r>
                        <a:rPr lang="en-US" sz="900" dirty="0"/>
                        <a:t>Documentation (letter or map from FAA)</a:t>
                      </a:r>
                      <a:r>
                        <a:rPr lang="en-US" sz="900" baseline="0" dirty="0"/>
                        <a:t> </a:t>
                      </a:r>
                      <a:r>
                        <a:rPr lang="en-US" sz="900" dirty="0"/>
                        <a:t>indicating any</a:t>
                      </a:r>
                      <a:r>
                        <a:rPr lang="en-US" sz="900" baseline="0" dirty="0"/>
                        <a:t> restrictions</a:t>
                      </a:r>
                      <a:r>
                        <a:rPr lang="en-US" sz="900" dirty="0"/>
                        <a:t> related to airport proximity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Not proximate</a:t>
                      </a:r>
                      <a:r>
                        <a:rPr lang="en-US" sz="900" baseline="0" dirty="0"/>
                        <a:t> (within 2 miles) of any airport; nearest airport is 18 miles away from the site </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5"/>
                  </a:ext>
                </a:extLst>
              </a:tr>
              <a:tr h="731520">
                <a:tc>
                  <a:txBody>
                    <a:bodyPr/>
                    <a:lstStyle/>
                    <a:p>
                      <a:pPr algn="l"/>
                      <a:r>
                        <a:rPr lang="en-US" sz="900" dirty="0"/>
                        <a:t>Ownership: entire site must be wholly controlled by a single owner with documented willingness to sell to an industrial user</a:t>
                      </a:r>
                    </a:p>
                    <a:p>
                      <a:pPr marL="171450" indent="-171450" algn="l">
                        <a:buFont typeface="Arial" pitchFamily="34" charset="0"/>
                        <a:buChar char="•"/>
                      </a:pPr>
                      <a:r>
                        <a:rPr lang="en-US" sz="900" dirty="0"/>
                        <a:t>Certificate of title</a:t>
                      </a:r>
                    </a:p>
                    <a:p>
                      <a:pPr marL="171450" indent="-171450" algn="l">
                        <a:buFont typeface="Arial" pitchFamily="34" charset="0"/>
                        <a:buChar char="•"/>
                      </a:pPr>
                      <a:r>
                        <a:rPr lang="en-US" sz="900" dirty="0"/>
                        <a:t>Letter from property owner/option holder stating that site is for sale/lease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Site is wholly owned by the City of Wausau</a:t>
                      </a:r>
                    </a:p>
                    <a:p>
                      <a:pPr marL="171450" indent="-171450" algn="l">
                        <a:buFont typeface="Arial" panose="020B0604020202020204" pitchFamily="34" charset="0"/>
                        <a:buChar char="•"/>
                      </a:pPr>
                      <a:r>
                        <a:rPr lang="en-US" sz="900" dirty="0"/>
                        <a:t>The</a:t>
                      </a:r>
                      <a:r>
                        <a:rPr lang="en-US" sz="900" baseline="0" dirty="0"/>
                        <a:t> city of Wausau all 205 acres of the proposed Wausau Business Campus from one farmer</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6"/>
                  </a:ext>
                </a:extLst>
              </a:tr>
              <a:tr h="731520">
                <a:tc>
                  <a:txBody>
                    <a:bodyPr/>
                    <a:lstStyle/>
                    <a:p>
                      <a:pPr algn="l"/>
                      <a:r>
                        <a:rPr lang="en-US" sz="900" dirty="0"/>
                        <a:t>Asking Price – current asking price for sale or lease of the land must be indicated</a:t>
                      </a:r>
                    </a:p>
                    <a:p>
                      <a:pPr marL="171450" indent="-171450" algn="l">
                        <a:buFont typeface="Arial" pitchFamily="34" charset="0"/>
                        <a:buChar char="•"/>
                      </a:pPr>
                      <a:r>
                        <a:rPr lang="en-US" sz="900" dirty="0"/>
                        <a:t>Documentation of asking price on a per-acre basis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dirty="0"/>
                        <a:t>An asking price of $12,500</a:t>
                      </a:r>
                      <a:r>
                        <a:rPr lang="en-US" sz="900" b="0" baseline="0" dirty="0"/>
                        <a:t> / acre has been quoted by the city and documented on the city website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29381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Wausau Business Campus </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809111231"/>
              </p:ext>
            </p:extLst>
          </p:nvPr>
        </p:nvGraphicFramePr>
        <p:xfrm>
          <a:off x="277091" y="957622"/>
          <a:ext cx="8595360" cy="51257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Topography – no significant topography issues that could present major obstacles to industrial development of the site</a:t>
                      </a:r>
                    </a:p>
                    <a:p>
                      <a:pPr marL="171450" indent="-171450" algn="l">
                        <a:buFont typeface="Arial" pitchFamily="34" charset="0"/>
                        <a:buChar char="•"/>
                      </a:pPr>
                      <a:r>
                        <a:rPr lang="en-US" sz="900" dirty="0"/>
                        <a:t>Topographic map with clearly defined contour intervals of 2’ or less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Current topographic map of</a:t>
                      </a:r>
                      <a:r>
                        <a:rPr lang="en-US" sz="900" baseline="0" dirty="0"/>
                        <a:t> the Wausau Business Campus has been provided</a:t>
                      </a:r>
                    </a:p>
                    <a:p>
                      <a:pPr marL="171450" indent="-171450" algn="l">
                        <a:buFont typeface="Arial"/>
                        <a:buChar char="•"/>
                      </a:pPr>
                      <a:r>
                        <a:rPr lang="en-US" sz="900" baseline="0" dirty="0"/>
                        <a:t>Topo map indicates substantial topography with high point (1,390’) on the SW and low point (1,300’) on NE resulting in an elevation change of approximately 90 feet across the 40 acre site; the elevation change across the central core area of the site is approximately 55 to 60 feet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Easements – site not intersected by utility or any other easement that would prevent development of 20 contiguous acres of the site</a:t>
                      </a:r>
                    </a:p>
                    <a:p>
                      <a:pPr marL="171450" indent="-171450" algn="l">
                        <a:buFont typeface="Arial" pitchFamily="34" charset="0"/>
                        <a:buChar char="•"/>
                      </a:pPr>
                      <a:r>
                        <a:rPr lang="en-US" sz="900" dirty="0"/>
                        <a:t>Maps of all utility infrastructure directly proximate to (or intersecting)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dirty="0">
                          <a:solidFill>
                            <a:schemeClr val="dk1"/>
                          </a:solidFill>
                          <a:latin typeface="+mn-lt"/>
                          <a:ea typeface="+mn-ea"/>
                          <a:cs typeface="+mn-cs"/>
                        </a:rPr>
                        <a:t>ALTA / NSPS Land Title Survey provided dated November 15, 2017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A utility easement currently runs on the South Eastern boundary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Wetlands – demonstrate that a user can utilize 20 contiguous acres that are not affected by wetlands</a:t>
                      </a:r>
                    </a:p>
                    <a:p>
                      <a:pPr marL="171450" indent="-171450" algn="l">
                        <a:buFont typeface="Arial" pitchFamily="34" charset="0"/>
                        <a:buChar char="•"/>
                      </a:pPr>
                      <a:r>
                        <a:rPr lang="en-US" sz="900" dirty="0"/>
                        <a:t>Wetlands delineation report conducted on the site, demonstrating that impacts to protected waters will be avoided (or approved mitigation plans)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8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endParaRPr lang="en-US" sz="900" dirty="0"/>
                    </a:p>
                    <a:p>
                      <a:pPr marL="171450" indent="-171450" algn="l">
                        <a:buFont typeface="Arial" panose="020B0604020202020204" pitchFamily="34" charset="0"/>
                        <a:buChar char="•"/>
                      </a:pPr>
                      <a:r>
                        <a:rPr lang="en-US" sz="900" baseline="0" dirty="0"/>
                        <a:t>Wetlands delineation study was conducted (Dec 2016) by Wetlands and Waterways, LLC and provided during the field investigations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Most recent Wetlands determination highlights two small wetlands on the north western and north eastern boundaries of the 40 acre site</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1188720">
                <a:tc>
                  <a:txBody>
                    <a:bodyPr/>
                    <a:lstStyle/>
                    <a:p>
                      <a:pPr algn="l"/>
                      <a:r>
                        <a:rPr lang="en-US" sz="900" dirty="0"/>
                        <a:t>Environmental Assessment – no known environmental impediments to immediate industrial development</a:t>
                      </a:r>
                    </a:p>
                    <a:p>
                      <a:pPr marL="171450" indent="-171450" algn="l">
                        <a:buFont typeface="Arial" pitchFamily="34" charset="0"/>
                        <a:buChar char="•"/>
                      </a:pPr>
                      <a:r>
                        <a:rPr lang="en-US" sz="900" dirty="0"/>
                        <a:t>Phase I within the past 2 years; Remediated sites provide completed Phase II and documentation of liability protection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Phase I ESA study was conducted (Jun 2017) by Becher-Hoppe Associates Inc. and provided during the field investigations </a:t>
                      </a:r>
                    </a:p>
                    <a:p>
                      <a:pPr marL="171450" indent="-171450" algn="l">
                        <a:buFont typeface="Arial" panose="020B0604020202020204" pitchFamily="34" charset="0"/>
                        <a:buChar char="•"/>
                      </a:pPr>
                      <a:r>
                        <a:rPr lang="en-US" sz="900" baseline="0" dirty="0"/>
                        <a:t>No potential RECs (Recognized Environmental Conditions) were identified as part of the study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93958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Wausau Business Campus </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949169149"/>
              </p:ext>
            </p:extLst>
          </p:nvPr>
        </p:nvGraphicFramePr>
        <p:xfrm>
          <a:off x="277091" y="957622"/>
          <a:ext cx="8595360" cy="54000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Geotechnical – minimum of 5 soil borings (for 50-acre site); no presence of sink holes or limestone caves; suitable water content / water table depth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A geotechnical study was conducted (Jan 2017) by American Engineering Testing, Inc. and provided during the field investigations which carried out 20 test-pits over 205 acres on the subject property; test pits on the site being submitted for certification encountered weathered bedrock at an average of 7 to 10 feet (TP-11 to TP-17)</a:t>
                      </a:r>
                    </a:p>
                    <a:p>
                      <a:pPr marL="171450" indent="-171450" algn="l">
                        <a:buFont typeface="Arial" panose="020B0604020202020204" pitchFamily="34" charset="0"/>
                        <a:buChar char="•"/>
                      </a:pPr>
                      <a:r>
                        <a:rPr lang="en-US" sz="900" b="0" baseline="0" dirty="0">
                          <a:solidFill>
                            <a:schemeClr val="tx1"/>
                          </a:solidFill>
                        </a:rPr>
                        <a:t>4 soil borings were conducted in October 2017 one the site submitted for certification; Weathered bedrock encountered at 2 feet below the ground surface on boring B-89 and at 9.5 feet for borings B-87 and B-90. Boring Log for B-89 illustrates auger refusal at 2.6 feet; a boring was attempted 6 feet north of B-89 and auger refusal was encountered there at 2.0 feet</a:t>
                      </a:r>
                    </a:p>
                    <a:p>
                      <a:pPr marL="171450" indent="-171450" algn="l">
                        <a:buFont typeface="Arial" panose="020B0604020202020204" pitchFamily="34" charset="0"/>
                        <a:buChar char="•"/>
                      </a:pPr>
                      <a:r>
                        <a:rPr lang="en-US" sz="900" b="0" baseline="0" dirty="0">
                          <a:solidFill>
                            <a:schemeClr val="tx1"/>
                          </a:solidFill>
                        </a:rPr>
                        <a:t>The site’s bedrock profile appears to be very irregular with very shallow bedrock encountered within the central core area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Archaeological / Historical – no known archaeological / historical impediments to immediate industrial development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900" i="0" dirty="0">
                          <a:solidFill>
                            <a:schemeClr val="tx1"/>
                          </a:solidFill>
                        </a:rPr>
                        <a:t>Archaeological / Historical survey completed on the site in May 2017</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900" b="0" i="0" baseline="0" dirty="0">
                          <a:solidFill>
                            <a:schemeClr val="tx1"/>
                          </a:solidFill>
                        </a:rPr>
                        <a:t>Documentation provided by the Wisconsin Historical Society confirms that there are no known instances of any architectural or archaeological sites or findings in the area of the site or the immediately surrounding areas</a:t>
                      </a:r>
                      <a:endParaRPr lang="en-US" sz="900" b="0" i="0" kern="1200" baseline="0" dirty="0">
                        <a:solidFill>
                          <a:schemeClr val="tx1"/>
                        </a:solidFill>
                        <a:latin typeface="+mn-lt"/>
                        <a:ea typeface="+mn-ea"/>
                        <a:cs typeface="+mn-cs"/>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Endangered Species – no known impediments to immediate industrial development related to endangered species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b="0" i="0" baseline="0" dirty="0"/>
                        <a:t>Endangered Resources Review completed on June 6, 2017, covering the entire area of Wausau Business Campus;  Study indicted no presence of endangered resources within the study area</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914400">
                <a:tc>
                  <a:txBody>
                    <a:bodyPr/>
                    <a:lstStyle/>
                    <a:p>
                      <a:pPr marL="171450" indent="-171450" algn="l">
                        <a:buFont typeface="Arial" pitchFamily="34" charset="0"/>
                        <a:buChar char="•"/>
                      </a:pPr>
                      <a:r>
                        <a:rPr lang="en-US" sz="900" dirty="0"/>
                        <a:t>Fire Insurance Classification Rating</a:t>
                      </a:r>
                    </a:p>
                    <a:p>
                      <a:pPr marL="171450" indent="-171450" algn="l">
                        <a:buFont typeface="Arial" pitchFamily="34" charset="0"/>
                        <a:buChar char="•"/>
                      </a:pPr>
                      <a:r>
                        <a:rPr lang="en-US" sz="900" dirty="0"/>
                        <a:t>Distance to the nearest servicing fire department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defTabSz="914400" rtl="0" eaLnBrk="1" latinLnBrk="0" hangingPunct="1">
                        <a:buFont typeface="Arial"/>
                        <a:buChar char="•"/>
                      </a:pPr>
                      <a:r>
                        <a:rPr lang="en-US" sz="900" i="0" kern="1200" dirty="0">
                          <a:solidFill>
                            <a:schemeClr val="dk1"/>
                          </a:solidFill>
                          <a:latin typeface="+mn-lt"/>
                          <a:ea typeface="+mn-ea"/>
                          <a:cs typeface="+mn-cs"/>
                        </a:rPr>
                        <a:t>The site is about 4.5 miles from the City of Wausau</a:t>
                      </a:r>
                      <a:r>
                        <a:rPr lang="en-US" sz="900" i="0" kern="1200" baseline="0" dirty="0">
                          <a:solidFill>
                            <a:schemeClr val="dk1"/>
                          </a:solidFill>
                          <a:latin typeface="+mn-lt"/>
                          <a:ea typeface="+mn-ea"/>
                          <a:cs typeface="+mn-cs"/>
                        </a:rPr>
                        <a:t> </a:t>
                      </a:r>
                      <a:r>
                        <a:rPr lang="en-US" sz="900" i="0" kern="1200" dirty="0">
                          <a:solidFill>
                            <a:schemeClr val="dk1"/>
                          </a:solidFill>
                          <a:latin typeface="+mn-lt"/>
                          <a:ea typeface="+mn-ea"/>
                          <a:cs typeface="+mn-cs"/>
                        </a:rPr>
                        <a:t>Fire Department</a:t>
                      </a:r>
                    </a:p>
                    <a:p>
                      <a:pPr marL="171450" indent="-171450" algn="l" defTabSz="914400" rtl="0" eaLnBrk="1" latinLnBrk="0" hangingPunct="1">
                        <a:buFont typeface="Arial"/>
                        <a:buChar char="•"/>
                      </a:pPr>
                      <a:r>
                        <a:rPr lang="en-US" sz="900" b="0" i="0" kern="1200" dirty="0">
                          <a:solidFill>
                            <a:schemeClr val="dk1"/>
                          </a:solidFill>
                          <a:latin typeface="+mn-lt"/>
                          <a:ea typeface="+mn-ea"/>
                          <a:cs typeface="+mn-cs"/>
                        </a:rPr>
                        <a:t>The Fire ISO rating is 2</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25780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Wausau Business Campus </a:t>
            </a:r>
            <a:br>
              <a:rPr lang="en-US" sz="1800" dirty="0"/>
            </a:br>
            <a:r>
              <a:rPr lang="en-GB" sz="1800" i="1" dirty="0"/>
              <a:t>– </a:t>
            </a:r>
            <a:r>
              <a:rPr lang="en-GB" sz="1600" i="1" dirty="0"/>
              <a:t>Zoning</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3397631547"/>
              </p:ext>
            </p:extLst>
          </p:nvPr>
        </p:nvGraphicFramePr>
        <p:xfrm>
          <a:off x="277091" y="957622"/>
          <a:ext cx="8595360" cy="54000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737360">
                <a:tc>
                  <a:txBody>
                    <a:bodyPr/>
                    <a:lstStyle/>
                    <a:p>
                      <a:pPr algn="l"/>
                      <a:r>
                        <a:rPr lang="en-US" sz="900" dirty="0"/>
                        <a:t>Industrial zoning (or equivalent) currently in place, or zoning change procedure underway as of field investigation</a:t>
                      </a:r>
                    </a:p>
                    <a:p>
                      <a:pPr marL="171450" indent="-171450" algn="l">
                        <a:buFont typeface="Arial" pitchFamily="34" charset="0"/>
                        <a:buChar char="•"/>
                      </a:pPr>
                      <a:r>
                        <a:rPr lang="en-US" sz="900" dirty="0"/>
                        <a:t>Zoning certificate and relevant ordinance; or, letter from municipal authorities communicating status of zoning change procedure as of field investigation date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Site is zoned IP (Industrial Park) District – The IP (Industrial Park) zoning has permitted uses such as Warehouse / Distribution Centers, Light manufacturing, Laboratory testing, carpet and boot manufacturing and similar uses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3291840">
                <a:tc>
                  <a:txBody>
                    <a:bodyPr/>
                    <a:lstStyle/>
                    <a:p>
                      <a:pPr algn="l"/>
                      <a:r>
                        <a:rPr lang="en-US" sz="900" dirty="0"/>
                        <a:t>Surrounding area zoning – zoning of surrounding properties compatible with industrial development of site</a:t>
                      </a:r>
                    </a:p>
                    <a:p>
                      <a:pPr marL="171450" indent="-171450" algn="l">
                        <a:buFont typeface="Arial" pitchFamily="34" charset="0"/>
                        <a:buChar char="•"/>
                      </a:pPr>
                      <a:r>
                        <a:rPr lang="en-US" sz="900" dirty="0"/>
                        <a:t>Comprehensive Plan of area (if applicable)</a:t>
                      </a:r>
                    </a:p>
                    <a:p>
                      <a:pPr marL="171450" indent="-171450" algn="l">
                        <a:buFont typeface="Arial" pitchFamily="34" charset="0"/>
                        <a:buChar char="•"/>
                      </a:pPr>
                      <a:r>
                        <a:rPr lang="en-US" sz="900" dirty="0"/>
                        <a:t>Zoning map</a:t>
                      </a:r>
                      <a:r>
                        <a:rPr lang="en-US" sz="900" baseline="0" dirty="0"/>
                        <a:t> of area including site </a:t>
                      </a:r>
                      <a:r>
                        <a:rPr lang="en-US" sz="900" dirty="0"/>
                        <a:t>(if applicable)</a:t>
                      </a:r>
                    </a:p>
                    <a:p>
                      <a:pPr marL="171450" indent="-171450" algn="l">
                        <a:buFont typeface="Arial" pitchFamily="34" charset="0"/>
                        <a:buChar char="•"/>
                      </a:pPr>
                      <a:r>
                        <a:rPr lang="en-US" sz="900" dirty="0"/>
                        <a:t>Existing/planned zoning of surrounding land</a:t>
                      </a:r>
                    </a:p>
                    <a:p>
                      <a:pPr marL="171450" indent="-171450" algn="l">
                        <a:buFont typeface="Arial" pitchFamily="34" charset="0"/>
                        <a:buChar char="•"/>
                      </a:pPr>
                      <a:r>
                        <a:rPr lang="en-US" sz="900" b="0" dirty="0"/>
                        <a:t>Codes, Covenants, and Restrictions on site and surrounding sites, as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A comprehensive zoning map of the area and surrounding uses was produced by the city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There is a medical waste transmission plant and a composite manufacturer surrounding the site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baseline="0" dirty="0"/>
                        <a:t>There is a proposed cheese packaging operation (Great Lakes Cheese Company) that will be constructed adjacent west to the certified site, which is intended to start operations in 2019</a:t>
                      </a:r>
                    </a:p>
                    <a:p>
                      <a:pPr marL="171450" indent="-171450" algn="l">
                        <a:buFont typeface="Arial" panose="020B0604020202020204" pitchFamily="34" charset="0"/>
                        <a:buChar char="•"/>
                      </a:pP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77325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Wausau Business Campus </a:t>
            </a:r>
            <a:br>
              <a:rPr lang="en-US" sz="1800" dirty="0"/>
            </a:br>
            <a:r>
              <a:rPr lang="en-GB" sz="1800" i="1" dirty="0"/>
              <a:t>– </a:t>
            </a:r>
            <a:r>
              <a:rPr lang="en-GB" sz="1600" i="1" dirty="0"/>
              <a:t>Electric Utility Infrastructure</a:t>
            </a:r>
            <a:endParaRPr lang="en-US" sz="1600" i="1" dirty="0"/>
          </a:p>
        </p:txBody>
      </p:sp>
      <p:graphicFrame>
        <p:nvGraphicFramePr>
          <p:cNvPr id="4" name="Table 3"/>
          <p:cNvGraphicFramePr>
            <a:graphicFrameLocks noGrp="1"/>
          </p:cNvGraphicFramePr>
          <p:nvPr>
            <p:extLst>
              <p:ext uri="{D42A27DB-BD31-4B8C-83A1-F6EECF244321}">
                <p14:modId xmlns:p14="http://schemas.microsoft.com/office/powerpoint/2010/main" val="3257513846"/>
              </p:ext>
            </p:extLst>
          </p:nvPr>
        </p:nvGraphicFramePr>
        <p:xfrm>
          <a:off x="277091" y="957622"/>
          <a:ext cx="8595360" cy="393700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Proximate electric power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and substations;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solidFill>
                            <a:schemeClr val="tx1"/>
                          </a:solidFill>
                        </a:rPr>
                        <a:t>The site is currently served from the Sunnyvale substation (115kV – 24.9kV) located at a distance ~2.5 miles from the site by a 24.9 kV distribution line</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solidFill>
                            <a:schemeClr val="tx1"/>
                          </a:solidFill>
                        </a:rPr>
                        <a:t>The Sunnyvale substation is fed by a 115 kV transmission line which runs along Hwy 29 to the south of Highland drive; the Sunnyvale sub is currently equipped with 1 26MVA transformer with an available capacity of about ~10MW</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solidFill>
                            <a:schemeClr val="tx1"/>
                          </a:solidFill>
                        </a:rPr>
                        <a:t>The backup substation for delivering service to the site is the Castle substation in the village of Maritime city located at a distance of about 5.5 miles and the closet generation station (Weston Power Plant – Coal Plant) ~10 miles from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Detailed description of dual feed potential (current or proposed redundant service)</a:t>
                      </a:r>
                    </a:p>
                    <a:p>
                      <a:pPr marL="171450" indent="-171450" algn="l">
                        <a:buFont typeface="Arial" pitchFamily="34" charset="0"/>
                        <a:buChar char="•"/>
                      </a:pPr>
                      <a:r>
                        <a:rPr lang="en-US" sz="900" dirty="0"/>
                        <a:t>Overview (and map) illustrating dual feed electric service routes, including location, size and capacity of each node of delivery (substation, distribution line, etc..)</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There is potential to provide dual feed service</a:t>
                      </a:r>
                      <a:r>
                        <a:rPr lang="en-US" sz="900" baseline="0" dirty="0">
                          <a:solidFill>
                            <a:schemeClr val="tx1"/>
                          </a:solidFill>
                        </a:rPr>
                        <a:t> to the site from the Sunnyvale substation as it is designed for dual feed to accommodate another transformer </a:t>
                      </a:r>
                      <a:endParaRPr lang="en-US" sz="90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Introduction of any proposed improvements to / extensions of electric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The proposed solution to provide service to the site is a</a:t>
                      </a:r>
                      <a:r>
                        <a:rPr lang="en-US" sz="900" baseline="0" dirty="0">
                          <a:solidFill>
                            <a:schemeClr val="tx1"/>
                          </a:solidFill>
                        </a:rPr>
                        <a:t> distribution line extension from the Sunnyvale substation </a:t>
                      </a:r>
                      <a:r>
                        <a:rPr lang="en-US" sz="900" dirty="0">
                          <a:solidFill>
                            <a:schemeClr val="tx1"/>
                          </a:solidFill>
                        </a:rPr>
                        <a:t>which can currently </a:t>
                      </a:r>
                      <a:r>
                        <a:rPr lang="en-US" sz="900" baseline="0" dirty="0">
                          <a:solidFill>
                            <a:schemeClr val="tx1"/>
                          </a:solidFill>
                        </a:rPr>
                        <a:t>serve upto 10 MW of load for an end user on the site</a:t>
                      </a:r>
                    </a:p>
                    <a:p>
                      <a:pPr marL="171450" indent="-171450" algn="l">
                        <a:buFont typeface="Arial" panose="020B0604020202020204" pitchFamily="34" charset="0"/>
                        <a:buChar char="•"/>
                      </a:pPr>
                      <a:r>
                        <a:rPr lang="en-US" sz="900" dirty="0">
                          <a:solidFill>
                            <a:schemeClr val="tx1"/>
                          </a:solidFill>
                        </a:rPr>
                        <a:t>The proposed timeline for the extension of the distribution line is estimated at 12 months. If greater capacity</a:t>
                      </a:r>
                      <a:r>
                        <a:rPr lang="en-US" sz="900" baseline="0" dirty="0">
                          <a:solidFill>
                            <a:schemeClr val="tx1"/>
                          </a:solidFill>
                        </a:rPr>
                        <a:t> is required at the site the estimated timeline is about 24 months for an additional transformer at the Sunnyvale substation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89953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Wausau Business Campus </a:t>
            </a:r>
            <a:br>
              <a:rPr lang="en-US" sz="1800" dirty="0"/>
            </a:br>
            <a:r>
              <a:rPr lang="en-GB" sz="1800" i="1" dirty="0"/>
              <a:t>– </a:t>
            </a:r>
            <a:r>
              <a:rPr lang="en-GB" sz="1600" i="1" dirty="0"/>
              <a:t>Gas, Water &amp; Wastewater Utility Infrastructure</a:t>
            </a:r>
            <a:endParaRPr lang="en-US" sz="1600" i="1" dirty="0"/>
          </a:p>
        </p:txBody>
      </p:sp>
      <p:grpSp>
        <p:nvGrpSpPr>
          <p:cNvPr id="4" name="Group 4"/>
          <p:cNvGrpSpPr>
            <a:grpSpLocks/>
          </p:cNvGrpSpPr>
          <p:nvPr/>
        </p:nvGrpSpPr>
        <p:grpSpPr bwMode="auto">
          <a:xfrm>
            <a:off x="392113" y="1065511"/>
            <a:ext cx="8412162" cy="204787"/>
            <a:chOff x="247" y="691"/>
            <a:chExt cx="2528" cy="129"/>
          </a:xfrm>
        </p:grpSpPr>
        <p:sp>
          <p:nvSpPr>
            <p:cNvPr id="5"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 name="Rectangle 6"/>
            <p:cNvSpPr>
              <a:spLocks noChangeArrowheads="1"/>
            </p:cNvSpPr>
            <p:nvPr/>
          </p:nvSpPr>
          <p:spPr bwMode="gray">
            <a:xfrm>
              <a:off x="1337" y="691"/>
              <a:ext cx="346"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Natural Gas</a:t>
              </a:r>
            </a:p>
          </p:txBody>
        </p:sp>
      </p:grpSp>
      <p:graphicFrame>
        <p:nvGraphicFramePr>
          <p:cNvPr id="7" name="Table 6"/>
          <p:cNvGraphicFramePr>
            <a:graphicFrameLocks noGrp="1"/>
          </p:cNvGraphicFramePr>
          <p:nvPr>
            <p:extLst>
              <p:ext uri="{D42A27DB-BD31-4B8C-83A1-F6EECF244321}">
                <p14:modId xmlns:p14="http://schemas.microsoft.com/office/powerpoint/2010/main" val="3974476789"/>
              </p:ext>
            </p:extLst>
          </p:nvPr>
        </p:nvGraphicFramePr>
        <p:xfrm>
          <a:off x="277091" y="4042386"/>
          <a:ext cx="8595360" cy="24282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005840">
                <a:tc>
                  <a:txBody>
                    <a:bodyPr/>
                    <a:lstStyle/>
                    <a:p>
                      <a:pPr algn="l"/>
                      <a:r>
                        <a:rPr lang="en-US" sz="900" dirty="0"/>
                        <a:t>Proximate water and wastewater infrastructure availability and capacities</a:t>
                      </a:r>
                    </a:p>
                    <a:p>
                      <a:pPr marL="171450" indent="-171450" algn="l">
                        <a:buFont typeface="Arial" pitchFamily="34" charset="0"/>
                        <a:buChar char="•"/>
                      </a:pPr>
                      <a:r>
                        <a:rPr lang="en-US" sz="900" dirty="0"/>
                        <a:t>Utility maps indicating location and current size / capacity of proximate mains, distribution lines, lift stations,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1" dirty="0"/>
                        <a:t>Water</a:t>
                      </a:r>
                      <a:r>
                        <a:rPr lang="en-US" sz="900" dirty="0"/>
                        <a:t> – City of Wausau is currently bidding out construction of a 12” water line to run along the SE boundary of the site, which will enable service @60-80psi, which is part of a city water supply of 6 wells, 7 booster stations, and 5 tanks</a:t>
                      </a:r>
                      <a:r>
                        <a:rPr lang="en-US" sz="900" baseline="0" dirty="0"/>
                        <a:t>. </a:t>
                      </a:r>
                      <a:r>
                        <a:rPr lang="en-US" sz="900" b="1" dirty="0"/>
                        <a:t>Wastewater</a:t>
                      </a:r>
                      <a:r>
                        <a:rPr lang="en-US" sz="900" b="1" baseline="0" dirty="0"/>
                        <a:t> </a:t>
                      </a:r>
                      <a:r>
                        <a:rPr lang="en-US" sz="900" baseline="0" dirty="0"/>
                        <a:t>– City of Wausau is currently bidding out construction of a 12” gravity line on the SE corner on the property which will run to an existing gravity line on 84th Ave that proceeds to the lift station on 72nd Ave and Stewart Street. The WWTP currently has an available capacity of approximately 2.7MGPD. </a:t>
                      </a:r>
                      <a:endParaRPr lang="en-US" sz="900" b="1" baseline="0"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005840">
                <a:tc>
                  <a:txBody>
                    <a:bodyPr/>
                    <a:lstStyle/>
                    <a:p>
                      <a:pPr algn="l"/>
                      <a:r>
                        <a:rPr lang="en-US" sz="900" dirty="0"/>
                        <a:t>Introduction of any proposed improvements to / extensions of service to the site</a:t>
                      </a:r>
                    </a:p>
                    <a:p>
                      <a:pPr marL="171450" indent="-171450" algn="l">
                        <a:buFont typeface="Arial" pitchFamily="34" charset="0"/>
                        <a:buChar char="•"/>
                      </a:pPr>
                      <a:r>
                        <a:rPr lang="en-US" sz="900" dirty="0"/>
                        <a:t>Cost, timing, and funding responsibility of any improvements required to provide proposed services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solidFill>
                      <a:schemeClr val="bg1"/>
                    </a:solid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solidFill>
                      <a:schemeClr val="bg1"/>
                    </a:solidFill>
                  </a:tcPr>
                </a:tc>
                <a:tc>
                  <a:txBody>
                    <a:bodyPr/>
                    <a:lstStyle/>
                    <a:p>
                      <a:pPr marL="171450" indent="-171450" algn="l">
                        <a:buFont typeface="Arial" panose="020B0604020202020204" pitchFamily="34" charset="0"/>
                        <a:buChar char="•"/>
                      </a:pPr>
                      <a:r>
                        <a:rPr lang="en-US" sz="900" b="1" dirty="0"/>
                        <a:t>Water</a:t>
                      </a:r>
                      <a:r>
                        <a:rPr lang="en-US" sz="900" dirty="0"/>
                        <a:t> – </a:t>
                      </a:r>
                      <a:r>
                        <a:rPr lang="en-US" sz="900" baseline="0" dirty="0"/>
                        <a:t>The proposed solution to serve the site will be a tap off the 12 inch line to the end user on the site @60-80 psi. A new 200,000 Gallon water tower proposed adjacent SW of the site will provide 3,000 GPM fire suppression for 1 hour</a:t>
                      </a:r>
                    </a:p>
                    <a:p>
                      <a:pPr marL="171450" indent="-171450" algn="l">
                        <a:buFont typeface="Arial" panose="020B0604020202020204" pitchFamily="34" charset="0"/>
                        <a:buChar char="•"/>
                      </a:pPr>
                      <a:r>
                        <a:rPr lang="en-US" sz="900" b="1" baseline="0" dirty="0"/>
                        <a:t>Wastewater</a:t>
                      </a:r>
                      <a:r>
                        <a:rPr lang="en-US" sz="900" baseline="0" dirty="0"/>
                        <a:t> – The proposed solution to serve the site will be a tap off the existing 12 inch line to the end user on the site. The upgrade designs of the lift station have been completed and will be out to bid soon.</a:t>
                      </a:r>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pSp>
        <p:nvGrpSpPr>
          <p:cNvPr id="8" name="Group 4"/>
          <p:cNvGrpSpPr>
            <a:grpSpLocks/>
          </p:cNvGrpSpPr>
          <p:nvPr/>
        </p:nvGrpSpPr>
        <p:grpSpPr bwMode="auto">
          <a:xfrm>
            <a:off x="392113" y="3724955"/>
            <a:ext cx="8412162" cy="204787"/>
            <a:chOff x="247" y="691"/>
            <a:chExt cx="2528" cy="129"/>
          </a:xfrm>
        </p:grpSpPr>
        <p:sp>
          <p:nvSpPr>
            <p:cNvPr id="9"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Rectangle 6"/>
            <p:cNvSpPr>
              <a:spLocks noChangeArrowheads="1"/>
            </p:cNvSpPr>
            <p:nvPr/>
          </p:nvSpPr>
          <p:spPr bwMode="gray">
            <a:xfrm>
              <a:off x="1232" y="691"/>
              <a:ext cx="562"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Water &amp; Wastewater</a:t>
              </a:r>
            </a:p>
          </p:txBody>
        </p:sp>
      </p:grpSp>
      <p:graphicFrame>
        <p:nvGraphicFramePr>
          <p:cNvPr id="11" name="Table 10"/>
          <p:cNvGraphicFramePr>
            <a:graphicFrameLocks noGrp="1"/>
          </p:cNvGraphicFramePr>
          <p:nvPr>
            <p:extLst>
              <p:ext uri="{D42A27DB-BD31-4B8C-83A1-F6EECF244321}">
                <p14:modId xmlns:p14="http://schemas.microsoft.com/office/powerpoint/2010/main" val="3340786013"/>
              </p:ext>
            </p:extLst>
          </p:nvPr>
        </p:nvGraphicFramePr>
        <p:xfrm>
          <a:off x="277091" y="1382942"/>
          <a:ext cx="8595360" cy="21996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Proximate natural gas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delivery points,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solidFill>
                            <a:schemeClr val="tx1"/>
                          </a:solidFill>
                        </a:rPr>
                        <a:t>The natural gas provider is Wisconsin Public service (WPS) and the current infrastructure includes a 6 inch plastic line along Highland drive and a 4 inch line planned to be completed this year to serve the Great Lakes Cheese operation on the business campus  and the </a:t>
                      </a:r>
                      <a:r>
                        <a:rPr lang="en-US" sz="900" b="0" baseline="0" dirty="0">
                          <a:solidFill>
                            <a:schemeClr val="tx1"/>
                          </a:solidFill>
                        </a:rPr>
                        <a:t>regulator station is along Highland drive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Introduction of any proposed improvements to / extensions of natural gas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The proposed</a:t>
                      </a:r>
                      <a:r>
                        <a:rPr lang="en-US" sz="900" baseline="0" dirty="0">
                          <a:solidFill>
                            <a:schemeClr val="tx1"/>
                          </a:solidFill>
                        </a:rPr>
                        <a:t> solution to serve the site would be a tap off the proposed 4 inch line @40 psi and will provide @28-29 psi when extended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3889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HP_213"/>
          <p:cNvSpPr>
            <a:spLocks noGrp="1"/>
          </p:cNvSpPr>
          <p:nvPr>
            <p:ph type="body" sz="quarter" idx="10"/>
          </p:nvPr>
        </p:nvSpPr>
        <p:spPr bwMode="auto">
          <a:noFill/>
          <a:ln>
            <a:solidFill>
              <a:schemeClr val="tx1"/>
            </a:solidFill>
          </a:ln>
        </p:spPr>
        <p:txBody>
          <a:bodyPr/>
          <a:lstStyle/>
          <a:p>
            <a:pPr marL="0" indent="0" eaLnBrk="1" hangingPunct="1">
              <a:spcBef>
                <a:spcPct val="0"/>
              </a:spcBef>
            </a:pPr>
            <a:r>
              <a:rPr lang="en-US" sz="2400" dirty="0"/>
              <a:t>Sparta South Pointe Business Park</a:t>
            </a:r>
          </a:p>
          <a:p>
            <a:pPr marL="0" indent="0" eaLnBrk="1" hangingPunct="1">
              <a:spcBef>
                <a:spcPct val="0"/>
              </a:spcBef>
              <a:buFont typeface="Wingdings" pitchFamily="2" charset="2"/>
              <a:buNone/>
            </a:pPr>
            <a:r>
              <a:rPr lang="en-US" sz="2400" i="1" dirty="0"/>
              <a:t>Sparta, Monroe County, Wisconsin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HP_213"/>
          <p:cNvSpPr>
            <a:spLocks noGrp="1"/>
          </p:cNvSpPr>
          <p:nvPr>
            <p:ph type="body" sz="quarter" idx="10"/>
          </p:nvPr>
        </p:nvSpPr>
        <p:spPr bwMode="auto">
          <a:noFill/>
          <a:ln>
            <a:solidFill>
              <a:schemeClr val="tx1"/>
            </a:solidFill>
          </a:ln>
        </p:spPr>
        <p:txBody>
          <a:bodyPr/>
          <a:lstStyle/>
          <a:p>
            <a:pPr marL="0" indent="0" eaLnBrk="1" hangingPunct="1">
              <a:spcBef>
                <a:spcPct val="0"/>
              </a:spcBef>
            </a:pPr>
            <a:r>
              <a:rPr lang="en-US" sz="2400" dirty="0"/>
              <a:t>Highway 45 &amp; Highway G Site – Eagle River</a:t>
            </a:r>
          </a:p>
          <a:p>
            <a:pPr marL="0" indent="0" eaLnBrk="1" hangingPunct="1">
              <a:spcBef>
                <a:spcPct val="0"/>
              </a:spcBef>
            </a:pPr>
            <a:r>
              <a:rPr lang="en-US" sz="2400" i="1" dirty="0"/>
              <a:t>Eagle River, Vilas County, Wisconsin</a:t>
            </a:r>
          </a:p>
        </p:txBody>
      </p:sp>
    </p:spTree>
    <p:extLst>
      <p:ext uri="{BB962C8B-B14F-4D97-AF65-F5344CB8AC3E}">
        <p14:creationId xmlns:p14="http://schemas.microsoft.com/office/powerpoint/2010/main" val="4075211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417811531"/>
              </p:ext>
            </p:extLst>
          </p:nvPr>
        </p:nvGraphicFramePr>
        <p:xfrm>
          <a:off x="277091" y="957622"/>
          <a:ext cx="8595360" cy="457708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Community overview</a:t>
                      </a:r>
                    </a:p>
                    <a:p>
                      <a:pPr marL="171450" indent="-171450" algn="l">
                        <a:buFont typeface="Arial" pitchFamily="34" charset="0"/>
                        <a:buChar char="•"/>
                      </a:pPr>
                      <a:r>
                        <a:rPr lang="en-US" sz="900" dirty="0"/>
                        <a:t>General community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City of Eagle River is a community of</a:t>
                      </a:r>
                      <a:r>
                        <a:rPr lang="en-US" sz="900" baseline="0" dirty="0">
                          <a:solidFill>
                            <a:schemeClr val="tx1"/>
                          </a:solidFill>
                        </a:rPr>
                        <a:t> ~1,400 people located in Vilas County, Wisconsin. Eagle River is also the county seat of Vilas County and happens to be the only city in the county</a:t>
                      </a:r>
                    </a:p>
                    <a:p>
                      <a:pPr marL="171450" indent="-171450" algn="l">
                        <a:buFont typeface="Arial" panose="020B0604020202020204" pitchFamily="34" charset="0"/>
                        <a:buChar char="•"/>
                      </a:pPr>
                      <a:r>
                        <a:rPr lang="en-US" sz="900" baseline="0" dirty="0">
                          <a:solidFill>
                            <a:schemeClr val="tx1"/>
                          </a:solidFill>
                        </a:rPr>
                        <a:t>Eagle River is a well-known and popular tourist destination in Northern Wisconsin and is also home to a wide range of business types including 4,000 business establishments within 25 miles of Eagle River</a:t>
                      </a:r>
                    </a:p>
                    <a:p>
                      <a:pPr marL="171450" indent="-171450" algn="l">
                        <a:buFont typeface="Arial" panose="020B0604020202020204" pitchFamily="34" charset="0"/>
                        <a:buChar char="•"/>
                      </a:pPr>
                      <a:r>
                        <a:rPr lang="en-US" sz="900" baseline="0" dirty="0">
                          <a:solidFill>
                            <a:schemeClr val="tx1"/>
                          </a:solidFill>
                        </a:rPr>
                        <a:t>The Grow North region of Wisconsin commonly known as </a:t>
                      </a:r>
                      <a:r>
                        <a:rPr lang="en-US" sz="900" i="1" baseline="0" dirty="0">
                          <a:solidFill>
                            <a:schemeClr val="tx1"/>
                          </a:solidFill>
                        </a:rPr>
                        <a:t>The Northwoods of Wisconsin </a:t>
                      </a:r>
                      <a:r>
                        <a:rPr lang="en-US" sz="900" i="0" baseline="0" dirty="0">
                          <a:solidFill>
                            <a:schemeClr val="tx1"/>
                          </a:solidFill>
                        </a:rPr>
                        <a:t>is comprised of eight counties including Vilas County and features a population of 198,500 and a labor force of 100,000 people across a variety of industries</a:t>
                      </a:r>
                      <a:endParaRPr lang="en-US" sz="900" i="1" baseline="0" dirty="0">
                        <a:solidFill>
                          <a:schemeClr val="tx1"/>
                        </a:solidFill>
                      </a:endParaRPr>
                    </a:p>
                    <a:p>
                      <a:pPr marL="171450" indent="-171450" algn="l">
                        <a:buFont typeface="Arial" panose="020B0604020202020204" pitchFamily="34" charset="0"/>
                        <a:buChar char="•"/>
                      </a:pPr>
                      <a:r>
                        <a:rPr lang="en-US" sz="900" baseline="0" dirty="0">
                          <a:solidFill>
                            <a:schemeClr val="tx1"/>
                          </a:solidFill>
                        </a:rPr>
                        <a:t>The City of Eagle River caters to about 10,000 annually as a result of seasonal population and recreational purposes.</a:t>
                      </a:r>
                    </a:p>
                    <a:p>
                      <a:pPr marL="171450" indent="-171450" algn="l">
                        <a:buFont typeface="Arial" panose="020B0604020202020204" pitchFamily="34" charset="0"/>
                        <a:buChar char="•"/>
                      </a:pPr>
                      <a:r>
                        <a:rPr lang="en-US" sz="900" baseline="0" dirty="0">
                          <a:solidFill>
                            <a:schemeClr val="tx1"/>
                          </a:solidFill>
                        </a:rPr>
                        <a:t>The major employers in Eagle River include Construction Component Equipment (build of composite walls), </a:t>
                      </a:r>
                      <a:r>
                        <a:rPr lang="en-US" sz="900" baseline="0" dirty="0" err="1">
                          <a:solidFill>
                            <a:schemeClr val="tx1"/>
                          </a:solidFill>
                        </a:rPr>
                        <a:t>Rolcom</a:t>
                      </a:r>
                      <a:r>
                        <a:rPr lang="en-US" sz="900" baseline="0" dirty="0">
                          <a:solidFill>
                            <a:schemeClr val="tx1"/>
                          </a:solidFill>
                        </a:rPr>
                        <a:t> (Conveyor systems), Eagle Manufacturing Company (Fuel cells) and FedEx Ground</a:t>
                      </a:r>
                    </a:p>
                    <a:p>
                      <a:pPr marL="171450" indent="-171450" algn="l">
                        <a:buFont typeface="Arial" panose="020B0604020202020204" pitchFamily="34" charset="0"/>
                        <a:buChar char="•"/>
                      </a:pPr>
                      <a:r>
                        <a:rPr lang="en-US" sz="900" baseline="0" dirty="0">
                          <a:solidFill>
                            <a:schemeClr val="tx1"/>
                          </a:solidFill>
                        </a:rPr>
                        <a:t>Surrounding areas of Eagle River is home to Nicolet Area Technical College and relevant industrial presence within a 20 mile radius including the city of Rhinelander which is home to paper mills and machine shops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Site</a:t>
                      </a:r>
                      <a:r>
                        <a:rPr lang="en-US" sz="900" baseline="0" dirty="0"/>
                        <a:t> environment </a:t>
                      </a:r>
                      <a:r>
                        <a:rPr lang="en-US" sz="900" dirty="0"/>
                        <a:t>overview</a:t>
                      </a:r>
                    </a:p>
                    <a:p>
                      <a:pPr marL="171450" indent="-171450" algn="l">
                        <a:buFont typeface="Arial" pitchFamily="34" charset="0"/>
                        <a:buChar char="•"/>
                      </a:pPr>
                      <a:r>
                        <a:rPr lang="en-US" sz="900" dirty="0"/>
                        <a:t>General surroundings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defTabSz="914400" rtl="0" eaLnBrk="1" latinLnBrk="0" hangingPunct="1">
                        <a:buFont typeface="Arial" panose="020B0604020202020204" pitchFamily="34" charset="0"/>
                        <a:buChar char="•"/>
                      </a:pPr>
                      <a:r>
                        <a:rPr lang="en-US" sz="900" kern="1200" baseline="0" dirty="0">
                          <a:solidFill>
                            <a:schemeClr val="tx1"/>
                          </a:solidFill>
                          <a:latin typeface="+mn-lt"/>
                          <a:ea typeface="+mn-ea"/>
                          <a:cs typeface="+mn-cs"/>
                        </a:rPr>
                        <a:t>The site being proposed for certification is located towards the north of the Eagle River city center at a distance of approximately~2.5 miles</a:t>
                      </a:r>
                    </a:p>
                    <a:p>
                      <a:pPr marL="171450" indent="-171450" algn="l" defTabSz="914400" rtl="0" eaLnBrk="1" latinLnBrk="0" hangingPunct="1">
                        <a:buFont typeface="Arial" panose="020B0604020202020204" pitchFamily="34" charset="0"/>
                        <a:buChar char="•"/>
                      </a:pPr>
                      <a:r>
                        <a:rPr lang="en-US" sz="900" kern="1200" baseline="0" dirty="0">
                          <a:solidFill>
                            <a:schemeClr val="tx1"/>
                          </a:solidFill>
                          <a:latin typeface="+mn-lt"/>
                          <a:ea typeface="+mn-ea"/>
                          <a:cs typeface="+mn-cs"/>
                        </a:rPr>
                        <a:t>Adjacent uses to the site include a campground to the north, a county maintenance facility and small retail store to the east, and agricultural to the west;  The site is less than a half-mile north of Eagle River County Airport (across County Rd. G)</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algn="l"/>
                      <a:r>
                        <a:rPr lang="en-US" sz="900" dirty="0"/>
                        <a:t>Roadway</a:t>
                      </a:r>
                      <a:r>
                        <a:rPr lang="en-US" sz="900" baseline="0" dirty="0"/>
                        <a:t> access</a:t>
                      </a:r>
                    </a:p>
                    <a:p>
                      <a:pPr marL="171450" indent="-171450" algn="l">
                        <a:buFont typeface="Arial" pitchFamily="34" charset="0"/>
                        <a:buChar char="•"/>
                      </a:pPr>
                      <a:r>
                        <a:rPr lang="en-US" sz="900" dirty="0"/>
                        <a:t>Proximity to interstate and other highways providing convenient access for labor and logistics</a:t>
                      </a:r>
                    </a:p>
                    <a:p>
                      <a:pPr marL="171450" indent="-171450" algn="l">
                        <a:buFont typeface="Arial" pitchFamily="34" charset="0"/>
                        <a:buChar char="•"/>
                      </a:pPr>
                      <a:r>
                        <a:rPr lang="en-US" sz="900" dirty="0"/>
                        <a:t>Access roads in place to site, or plans in place to extend access road(s) to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t>Fulfilled</a:t>
                      </a:r>
                    </a:p>
                    <a:p>
                      <a:pPr algn="ct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solidFill>
                            <a:schemeClr val="tx1"/>
                          </a:solidFill>
                        </a:rPr>
                        <a:t>The site is adjacent to US Hwy 45 to the east and County Rd ‘G’ to the South, from which ingress-egress would be established to the site;  Site is ~2 miles north of US Hwy 70, via US Hwy 45</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06989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388880486"/>
              </p:ext>
            </p:extLst>
          </p:nvPr>
        </p:nvGraphicFramePr>
        <p:xfrm>
          <a:off x="277091" y="957622"/>
          <a:ext cx="8595360" cy="29311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Rail Access (if applicable) – not required</a:t>
                      </a:r>
                    </a:p>
                    <a:p>
                      <a:pPr marL="171450" indent="-171450" algn="l">
                        <a:buFont typeface="Arial" pitchFamily="34" charset="0"/>
                        <a:buChar char="•"/>
                      </a:pPr>
                      <a:r>
                        <a:rPr lang="en-US" sz="900" dirty="0"/>
                        <a:t>feasibility of service (if site is to be marketed as rail-served)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Not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Site is currently not rail served</a:t>
                      </a:r>
                    </a:p>
                    <a:p>
                      <a:pPr marL="171450" indent="-171450" algn="l">
                        <a:buFont typeface="Arial"/>
                        <a:buChar char="•"/>
                      </a:pPr>
                      <a:r>
                        <a:rPr lang="en-US" sz="900" dirty="0"/>
                        <a:t>Port in Ontonagon, Michigan on Lake Superior is</a:t>
                      </a:r>
                      <a:r>
                        <a:rPr lang="en-US" sz="900" baseline="0" dirty="0"/>
                        <a:t> the closet port to the site at a distance of approximately 100 miles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Commercial</a:t>
                      </a:r>
                      <a:r>
                        <a:rPr lang="en-US" sz="900" baseline="0" dirty="0"/>
                        <a:t> </a:t>
                      </a:r>
                      <a:r>
                        <a:rPr lang="en-US" sz="900" dirty="0"/>
                        <a:t>Airport Access – Access to airport(s) with commercial air service</a:t>
                      </a:r>
                    </a:p>
                    <a:p>
                      <a:pPr marL="171450" indent="-171450" algn="l">
                        <a:buFont typeface="Arial" pitchFamily="34" charset="0"/>
                        <a:buChar char="•"/>
                      </a:pPr>
                      <a:r>
                        <a:rPr lang="en-US" sz="900" dirty="0"/>
                        <a:t>Driving distance to proximate commercial airport(s) and overview</a:t>
                      </a:r>
                      <a:r>
                        <a:rPr lang="en-US" sz="900" baseline="0" dirty="0"/>
                        <a:t> of service available</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Rhinelander-Oneida County Airport (RHI) is ~40 mins (30 miles) from site, directly on Hwy 17</a:t>
                      </a:r>
                    </a:p>
                    <a:p>
                      <a:pPr marL="171450" indent="-171450" algn="l">
                        <a:buFont typeface="Arial" panose="020B0604020202020204" pitchFamily="34" charset="0"/>
                        <a:buChar char="•"/>
                      </a:pPr>
                      <a:r>
                        <a:rPr lang="en-US" sz="900" dirty="0"/>
                        <a:t>Central Wisconsin Airport (CWA) is ~99 miles south of the site, directly along I-39</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Freight Airport Access – Access to airport(s) with freight air service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Driving distance to proximate freight airport(s)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Description of the handling capacity of each proximate freight airport (e.g. current tonnage / year, runway length)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Rhinelander-Oneida County Airport (RHI) is ~40 mins (30 miles) from site, directly on Hwy 17</a:t>
                      </a:r>
                    </a:p>
                    <a:p>
                      <a:pPr marL="171450" indent="-171450" algn="l">
                        <a:buFont typeface="Arial" panose="020B0604020202020204" pitchFamily="34" charset="0"/>
                        <a:buChar char="•"/>
                      </a:pPr>
                      <a:r>
                        <a:rPr lang="en-US" sz="900" dirty="0"/>
                        <a:t>Central Wisconsin Airport (CWA) is ~99 miles south of the site, directly along I-39</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1132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Site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987255134"/>
              </p:ext>
            </p:extLst>
          </p:nvPr>
        </p:nvGraphicFramePr>
        <p:xfrm>
          <a:off x="277091" y="957622"/>
          <a:ext cx="8595360" cy="5518482"/>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Master Site plan and/or site plan illustrating exact dimensions and number of parcels for the specific site being submitted for certification</a:t>
                      </a:r>
                    </a:p>
                    <a:p>
                      <a:pPr marL="171450" indent="-171450" algn="l">
                        <a:buFont typeface="Arial" pitchFamily="34" charset="0"/>
                        <a:buChar char="•"/>
                      </a:pPr>
                      <a:r>
                        <a:rPr lang="en-US" sz="900" dirty="0"/>
                        <a:t>Minimum</a:t>
                      </a:r>
                      <a:r>
                        <a:rPr lang="en-US" sz="900" baseline="0" dirty="0"/>
                        <a:t> of 20 contiguous developable acres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dirty="0"/>
                        <a:t>The total lot size is 21.02 acres, which includes a 2.9-acre recreational trail easement tracing the inside of the western boundary of the site (seen as potentially complimentary to future end uses of the site, as the recreational easement traces the site boundary)</a:t>
                      </a:r>
                      <a:endParaRPr lang="en-US" sz="900" b="0" baseline="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Aerial photograph illustrating the specific site being submitted for certification as well as the surrounding properties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baseline="0" dirty="0">
                          <a:solidFill>
                            <a:schemeClr val="tx1"/>
                          </a:solidFill>
                        </a:rPr>
                        <a:t>Aerial Photo of the Eagle River site has been submitted which highlights the surrounding uses which includes a municipal building towards the eastern boundary of the site and a campground on the northern boundary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519164">
                <a:tc>
                  <a:txBody>
                    <a:bodyPr/>
                    <a:lstStyle/>
                    <a:p>
                      <a:pPr algn="l"/>
                      <a:r>
                        <a:rPr lang="en-US" sz="900" dirty="0"/>
                        <a:t>ALTA Survey (American Land Trust Association) inclusive of site being submitted for certification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dirty="0">
                          <a:solidFill>
                            <a:schemeClr val="tx1"/>
                          </a:solidFill>
                        </a:rPr>
                        <a:t>Final</a:t>
                      </a:r>
                      <a:r>
                        <a:rPr lang="en-US" sz="900" b="0" baseline="0" dirty="0">
                          <a:solidFill>
                            <a:schemeClr val="tx1"/>
                          </a:solidFill>
                        </a:rPr>
                        <a:t> ALTA / NSPS Land Title Survey provided dated October, 2017</a:t>
                      </a:r>
                      <a:endParaRPr lang="en-US" sz="900" b="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605118">
                <a:tc>
                  <a:txBody>
                    <a:bodyPr/>
                    <a:lstStyle/>
                    <a:p>
                      <a:pPr algn="l"/>
                      <a:r>
                        <a:rPr lang="en-US" sz="900" dirty="0"/>
                        <a:t>Flood Plain map</a:t>
                      </a:r>
                      <a:r>
                        <a:rPr lang="en-US" sz="900" baseline="0" dirty="0"/>
                        <a:t> (FEMA-produced FIRM map)</a:t>
                      </a:r>
                    </a:p>
                    <a:p>
                      <a:pPr marL="171450" indent="-171450" algn="l">
                        <a:buFont typeface="Arial" pitchFamily="34" charset="0"/>
                        <a:buChar char="•"/>
                      </a:pPr>
                      <a:r>
                        <a:rPr lang="en-US" sz="900" baseline="0" dirty="0"/>
                        <a:t>No part of the site may be located on (or directly adjacent to) a flood plain</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FEMA-produced FIRM map submitted (June 2012)</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No part of site is on or directly adjacent to a floodplain; closest floodplain located adjacent to the western boundary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a:r>
                        <a:rPr lang="en-US" sz="900" dirty="0"/>
                        <a:t>Flight path specifications</a:t>
                      </a:r>
                      <a:r>
                        <a:rPr lang="en-US" sz="900" baseline="0" dirty="0"/>
                        <a:t> (if site is within 2 miles of an airport)</a:t>
                      </a:r>
                    </a:p>
                    <a:p>
                      <a:pPr marL="171450" indent="-171450" algn="l">
                        <a:buFont typeface="Arial" pitchFamily="34" charset="0"/>
                        <a:buChar char="•"/>
                      </a:pPr>
                      <a:r>
                        <a:rPr lang="en-US" sz="900" dirty="0"/>
                        <a:t>Documentation (letter or map from FAA)</a:t>
                      </a:r>
                      <a:r>
                        <a:rPr lang="en-US" sz="900" baseline="0" dirty="0"/>
                        <a:t> </a:t>
                      </a:r>
                      <a:r>
                        <a:rPr lang="en-US" sz="900" dirty="0"/>
                        <a:t>indicating any</a:t>
                      </a:r>
                      <a:r>
                        <a:rPr lang="en-US" sz="900" baseline="0" dirty="0"/>
                        <a:t> restrictions</a:t>
                      </a:r>
                      <a:r>
                        <a:rPr lang="en-US" sz="900" dirty="0"/>
                        <a:t> related to airport proximity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 site is less than a half-mile north of Eagle River County Airport (across County Rd.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Due to the airport proximity, there are some FAA height restrictions on the far southeastern section of the site, but the lowest restriction is 62’ building height;  FAA reports their approval process for a new building construction on the site would require 45 days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5"/>
                  </a:ext>
                </a:extLst>
              </a:tr>
              <a:tr h="731520">
                <a:tc>
                  <a:txBody>
                    <a:bodyPr/>
                    <a:lstStyle/>
                    <a:p>
                      <a:pPr algn="l"/>
                      <a:r>
                        <a:rPr lang="en-US" sz="900" dirty="0"/>
                        <a:t>Ownership: entire site must be wholly controlled by a single owner with documented willingness to sell to an industrial user</a:t>
                      </a:r>
                    </a:p>
                    <a:p>
                      <a:pPr marL="171450" indent="-171450" algn="l">
                        <a:buFont typeface="Arial" pitchFamily="34" charset="0"/>
                        <a:buChar char="•"/>
                      </a:pPr>
                      <a:r>
                        <a:rPr lang="en-US" sz="900" dirty="0"/>
                        <a:t>Certificate of title</a:t>
                      </a:r>
                    </a:p>
                    <a:p>
                      <a:pPr marL="171450" indent="-171450" algn="l">
                        <a:buFont typeface="Arial" pitchFamily="34" charset="0"/>
                        <a:buChar char="•"/>
                      </a:pPr>
                      <a:r>
                        <a:rPr lang="en-US" sz="900" dirty="0"/>
                        <a:t>Letter from property owner/option holder stating that site is for sale/lease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Site is wholly owned by Vilas County Commercial,</a:t>
                      </a:r>
                      <a:r>
                        <a:rPr lang="en-US" sz="900" baseline="0" dirty="0"/>
                        <a:t> LLC</a:t>
                      </a:r>
                      <a:endParaRPr lang="en-US" sz="900" dirty="0"/>
                    </a:p>
                    <a:p>
                      <a:pPr marL="171450" indent="-171450" algn="l">
                        <a:buFont typeface="Arial" panose="020B0604020202020204" pitchFamily="34" charset="0"/>
                        <a:buChar char="•"/>
                      </a:pPr>
                      <a:r>
                        <a:rPr lang="en-US" sz="900" dirty="0"/>
                        <a:t>The</a:t>
                      </a:r>
                      <a:r>
                        <a:rPr lang="en-US" sz="900" baseline="0" dirty="0"/>
                        <a:t> owner has communicated an intent to sell the property to an industrial user</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6"/>
                  </a:ext>
                </a:extLst>
              </a:tr>
              <a:tr h="731520">
                <a:tc>
                  <a:txBody>
                    <a:bodyPr/>
                    <a:lstStyle/>
                    <a:p>
                      <a:pPr algn="l"/>
                      <a:r>
                        <a:rPr lang="en-US" sz="900" dirty="0"/>
                        <a:t>Asking Price – current asking price for sale or lease of the land must be indicated</a:t>
                      </a:r>
                    </a:p>
                    <a:p>
                      <a:pPr marL="171450" indent="-171450" algn="l">
                        <a:buFont typeface="Arial" pitchFamily="34" charset="0"/>
                        <a:buChar char="•"/>
                      </a:pPr>
                      <a:r>
                        <a:rPr lang="en-US" sz="900" dirty="0"/>
                        <a:t>Documentation of asking price on a per-acre basis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dirty="0"/>
                        <a:t>Asking price stated by the owner as $217,800</a:t>
                      </a:r>
                      <a:r>
                        <a:rPr lang="en-US" sz="900" b="0" baseline="0" dirty="0"/>
                        <a:t> / acre ($5.00 / sq. ft.)</a:t>
                      </a:r>
                      <a:endParaRPr lang="en-US" sz="900" b="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5819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298585132"/>
              </p:ext>
            </p:extLst>
          </p:nvPr>
        </p:nvGraphicFramePr>
        <p:xfrm>
          <a:off x="277091" y="957622"/>
          <a:ext cx="8595360" cy="51257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Topography – no significant topography issues that could present major obstacles to industrial development of the site</a:t>
                      </a:r>
                    </a:p>
                    <a:p>
                      <a:pPr marL="171450" indent="-171450" algn="l">
                        <a:buFont typeface="Arial" pitchFamily="34" charset="0"/>
                        <a:buChar char="•"/>
                      </a:pPr>
                      <a:r>
                        <a:rPr lang="en-US" sz="900" dirty="0"/>
                        <a:t>Topographic map with clearly defined contour intervals of 2’ or less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Current topographic map of</a:t>
                      </a:r>
                      <a:r>
                        <a:rPr lang="en-US" sz="900" baseline="0" dirty="0"/>
                        <a:t> the Eagle River site has been produced</a:t>
                      </a:r>
                    </a:p>
                    <a:p>
                      <a:pPr marL="171450" indent="-171450" algn="l">
                        <a:buFont typeface="Arial"/>
                        <a:buChar char="•"/>
                      </a:pPr>
                      <a:r>
                        <a:rPr lang="en-US" sz="900" baseline="0" dirty="0"/>
                        <a:t>The site slopes from south-east to the south-west with the high point (1652’) and the low point (1634’) resulting in an elevation change of approximately 18 feet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Easements – site not intersected by utility or any other easement that would prevent development of 20 contiguous acres of the site</a:t>
                      </a:r>
                    </a:p>
                    <a:p>
                      <a:pPr marL="171450" indent="-171450" algn="l">
                        <a:buFont typeface="Arial" pitchFamily="34" charset="0"/>
                        <a:buChar char="•"/>
                      </a:pPr>
                      <a:r>
                        <a:rPr lang="en-US" sz="900" dirty="0"/>
                        <a:t>Maps of all utility infrastructure directly proximate to (or intersecting)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preliminary ALTA survey demonstrates a buried telecommunication line traversing the western portion of the site, east of the recreational trail easement</a:t>
                      </a:r>
                    </a:p>
                    <a:p>
                      <a:pPr marL="171450" indent="-171450" algn="l">
                        <a:buFont typeface="Arial" panose="020B0604020202020204" pitchFamily="34" charset="0"/>
                        <a:buChar char="•"/>
                      </a:pPr>
                      <a:r>
                        <a:rPr lang="en-US" sz="900" b="0" dirty="0">
                          <a:solidFill>
                            <a:schemeClr val="tx1"/>
                          </a:solidFill>
                        </a:rPr>
                        <a:t>A letter demonstrating</a:t>
                      </a:r>
                      <a:r>
                        <a:rPr lang="en-US" sz="900" b="0" baseline="0" dirty="0">
                          <a:solidFill>
                            <a:schemeClr val="tx1"/>
                          </a:solidFill>
                        </a:rPr>
                        <a:t> support to relocate the telecommunication line in order to facilitate site development was provided by the telecom company dated August, 2017</a:t>
                      </a:r>
                      <a:endParaRPr lang="en-US" sz="900" b="0" dirty="0">
                        <a:solidFill>
                          <a:schemeClr val="tx1"/>
                        </a:solidFill>
                      </a:endParaRPr>
                    </a:p>
                    <a:p>
                      <a:pPr marL="171450" indent="-171450" algn="l">
                        <a:buFont typeface="Arial" panose="020B0604020202020204" pitchFamily="34" charset="0"/>
                        <a:buChar char="•"/>
                      </a:pPr>
                      <a:endParaRPr lang="en-US" sz="900" b="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Wetlands – demonstrate that a user can utilize 20 contiguous acres that are not affected by wetlands</a:t>
                      </a:r>
                    </a:p>
                    <a:p>
                      <a:pPr marL="171450" indent="-171450" algn="l">
                        <a:buFont typeface="Arial" pitchFamily="34" charset="0"/>
                        <a:buChar char="•"/>
                      </a:pPr>
                      <a:r>
                        <a:rPr lang="en-US" sz="900" dirty="0"/>
                        <a:t>Wetlands delineation report conducted on the site, demonstrating that impacts to protected waters will be avoided (or approved mitigation plans)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8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endParaRPr lang="en-US" sz="900" dirty="0"/>
                    </a:p>
                    <a:p>
                      <a:pPr marL="171450" indent="-171450" algn="l">
                        <a:buFont typeface="Arial" panose="020B0604020202020204" pitchFamily="34" charset="0"/>
                        <a:buChar char="•"/>
                      </a:pPr>
                      <a:r>
                        <a:rPr lang="en-US" sz="900" baseline="0" dirty="0"/>
                        <a:t>Wetlands delineation study was conducted (Jun 2016) by MSA Professional Services and provided during the field investigations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The study highlights 2</a:t>
                      </a:r>
                      <a:r>
                        <a:rPr lang="en-US" sz="900" dirty="0"/>
                        <a:t> small</a:t>
                      </a:r>
                      <a:r>
                        <a:rPr lang="en-US" sz="900" baseline="0" dirty="0"/>
                        <a:t> wetlands (Wetland 1 and 2) situated outside the developable area of the site (northern boundary)</a:t>
                      </a:r>
                    </a:p>
                    <a:p>
                      <a:pPr marL="171450" indent="-171450" algn="l">
                        <a:buFont typeface="Arial" panose="020B0604020202020204" pitchFamily="34" charset="0"/>
                        <a:buChar char="•"/>
                      </a:pP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1188720">
                <a:tc>
                  <a:txBody>
                    <a:bodyPr/>
                    <a:lstStyle/>
                    <a:p>
                      <a:pPr algn="l"/>
                      <a:r>
                        <a:rPr lang="en-US" sz="900" dirty="0"/>
                        <a:t>Environmental Assessment – no known environmental impediments to immediate industrial development</a:t>
                      </a:r>
                    </a:p>
                    <a:p>
                      <a:pPr marL="171450" indent="-171450" algn="l">
                        <a:buFont typeface="Arial" pitchFamily="34" charset="0"/>
                        <a:buChar char="•"/>
                      </a:pPr>
                      <a:r>
                        <a:rPr lang="en-US" sz="900" dirty="0"/>
                        <a:t>Phase I within the past 2 years; Remediated sites provide completed Phase II and documentation of liability protection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Phase I was Completed (July 2015)</a:t>
                      </a:r>
                      <a:r>
                        <a:rPr lang="en-US" sz="900" baseline="0" dirty="0"/>
                        <a:t> by MSA Professional Services highlighted 3 potential RECs regarding an abandoned rail road, homestead that was burned in a fire department training and a driven well point located inside the homestead</a:t>
                      </a:r>
                    </a:p>
                    <a:p>
                      <a:pPr marL="171450" indent="-171450" algn="l">
                        <a:buFont typeface="Arial" panose="020B0604020202020204" pitchFamily="34" charset="0"/>
                        <a:buChar char="•"/>
                      </a:pPr>
                      <a:r>
                        <a:rPr lang="en-US" sz="900" baseline="0" dirty="0"/>
                        <a:t>Phase II was Completed (June 2016) by MSA Professional Services which addressed the RECs recognized in Phase I and determined that no further action is required </a:t>
                      </a:r>
                      <a:endParaRPr lang="en-US" sz="900" b="1"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234202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516007161"/>
              </p:ext>
            </p:extLst>
          </p:nvPr>
        </p:nvGraphicFramePr>
        <p:xfrm>
          <a:off x="277091" y="957622"/>
          <a:ext cx="8595360" cy="51257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Geotechnical – minimum of 5 soil borings (for 50-acre site); no presence of sink holes or limestone caves; suitable water content / water table depth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A geotechnical study was conducted (May 2016) by American Engineering Testing, Inc. and provided during the field investigations which carried out 5 borings over on the subject property</a:t>
                      </a:r>
                    </a:p>
                    <a:p>
                      <a:pPr marL="171450" indent="-171450" algn="l">
                        <a:buFont typeface="Arial" panose="020B0604020202020204" pitchFamily="34" charset="0"/>
                        <a:buChar char="•"/>
                      </a:pPr>
                      <a:r>
                        <a:rPr lang="en-US" sz="900" baseline="0" dirty="0"/>
                        <a:t>No significant risks related to bedrock, groundwater levels and other geotechnical characteristics were identified in the geotechnical study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Archaeological / Historical – no known archaeological / historical impediments to immediate industrial development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900" i="0" dirty="0">
                          <a:solidFill>
                            <a:schemeClr val="tx1"/>
                          </a:solidFill>
                        </a:rPr>
                        <a:t>Archaeological / Historical survey completed in June 2016 on the site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sz="900" i="0" dirty="0">
                        <a:solidFill>
                          <a:schemeClr val="tx1"/>
                        </a:solidFill>
                      </a:endParaRPr>
                    </a:p>
                    <a:p>
                      <a:pPr marL="171450" indent="-171450" algn="l">
                        <a:buFont typeface="Arial"/>
                        <a:buChar char="•"/>
                      </a:pPr>
                      <a:r>
                        <a:rPr lang="en-US" sz="900" i="0" baseline="0" dirty="0">
                          <a:solidFill>
                            <a:schemeClr val="tx1"/>
                          </a:solidFill>
                        </a:rPr>
                        <a:t>No artifacts were discovered on site and no concerns exist regarding any archaeological or historical impediments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Endangered Species – no known impediments to immediate industrial development related to endangered species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tx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sz="900" i="0" dirty="0">
                          <a:solidFill>
                            <a:schemeClr val="tx1"/>
                          </a:solidFill>
                        </a:rPr>
                        <a:t>Endangered species survey completed in June 2016 on the site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endParaRPr lang="en-US" sz="900" i="0" dirty="0">
                        <a:solidFill>
                          <a:schemeClr val="tx1"/>
                        </a:solidFill>
                      </a:endParaRPr>
                    </a:p>
                    <a:p>
                      <a:pPr marL="171450" indent="-171450" algn="l">
                        <a:buFont typeface="Arial"/>
                        <a:buChar char="•"/>
                      </a:pPr>
                      <a:r>
                        <a:rPr lang="en-US" sz="900" i="0" baseline="0" dirty="0">
                          <a:solidFill>
                            <a:schemeClr val="tx1"/>
                          </a:solidFill>
                        </a:rPr>
                        <a:t>Study indicted no presence of endangered resources within the study area</a:t>
                      </a:r>
                      <a:endParaRPr lang="en-US" sz="90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1188720">
                <a:tc>
                  <a:txBody>
                    <a:bodyPr/>
                    <a:lstStyle/>
                    <a:p>
                      <a:pPr marL="171450" indent="-171450" algn="l">
                        <a:buFont typeface="Arial" pitchFamily="34" charset="0"/>
                        <a:buChar char="•"/>
                      </a:pPr>
                      <a:r>
                        <a:rPr lang="en-US" sz="900" dirty="0"/>
                        <a:t>Fire Insurance Classification Rating</a:t>
                      </a:r>
                    </a:p>
                    <a:p>
                      <a:pPr marL="171450" indent="-171450" algn="l">
                        <a:buFont typeface="Arial" pitchFamily="34" charset="0"/>
                        <a:buChar char="•"/>
                      </a:pPr>
                      <a:r>
                        <a:rPr lang="en-US" sz="900" dirty="0"/>
                        <a:t>Distance to the nearest servicing fire department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defTabSz="914400" rtl="0" eaLnBrk="1" latinLnBrk="0" hangingPunct="1">
                        <a:buFont typeface="Arial"/>
                        <a:buChar char="•"/>
                      </a:pPr>
                      <a:r>
                        <a:rPr lang="en-US" sz="900" i="0" dirty="0"/>
                        <a:t>Class 4 </a:t>
                      </a:r>
                      <a:r>
                        <a:rPr lang="en-US" sz="900" i="0" kern="1200" dirty="0">
                          <a:solidFill>
                            <a:schemeClr val="dk1"/>
                          </a:solidFill>
                          <a:latin typeface="+mn-lt"/>
                          <a:ea typeface="+mn-ea"/>
                          <a:cs typeface="+mn-cs"/>
                        </a:rPr>
                        <a:t>rating applies to the community; The site is 2.5 miles from the City of Eagle</a:t>
                      </a:r>
                      <a:r>
                        <a:rPr lang="en-US" sz="900" i="0" kern="1200" baseline="0" dirty="0">
                          <a:solidFill>
                            <a:schemeClr val="dk1"/>
                          </a:solidFill>
                          <a:latin typeface="+mn-lt"/>
                          <a:ea typeface="+mn-ea"/>
                          <a:cs typeface="+mn-cs"/>
                        </a:rPr>
                        <a:t> River </a:t>
                      </a:r>
                      <a:r>
                        <a:rPr lang="en-US" sz="900" i="0" kern="1200" dirty="0">
                          <a:solidFill>
                            <a:schemeClr val="dk1"/>
                          </a:solidFill>
                          <a:latin typeface="+mn-lt"/>
                          <a:ea typeface="+mn-ea"/>
                          <a:cs typeface="+mn-cs"/>
                        </a:rPr>
                        <a:t>Fire Department along Highway 45</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71094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Highway 45 &amp; Highway G Site – Eagle River</a:t>
            </a:r>
            <a:br>
              <a:rPr lang="en-US" sz="1800" dirty="0"/>
            </a:br>
            <a:r>
              <a:rPr lang="en-GB" sz="1800" i="1" dirty="0"/>
              <a:t>– </a:t>
            </a:r>
            <a:r>
              <a:rPr lang="en-GB" sz="1600" i="1" dirty="0"/>
              <a:t>Zoning</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7237512"/>
              </p:ext>
            </p:extLst>
          </p:nvPr>
        </p:nvGraphicFramePr>
        <p:xfrm>
          <a:off x="277091" y="957622"/>
          <a:ext cx="8595360" cy="54000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737360">
                <a:tc>
                  <a:txBody>
                    <a:bodyPr/>
                    <a:lstStyle/>
                    <a:p>
                      <a:pPr algn="l"/>
                      <a:r>
                        <a:rPr lang="en-US" sz="900" dirty="0"/>
                        <a:t>Industrial zoning (or equivalent) currently in place, or zoning change procedure underway as of field investigation</a:t>
                      </a:r>
                    </a:p>
                    <a:p>
                      <a:pPr marL="171450" indent="-171450" algn="l">
                        <a:buFont typeface="Arial" pitchFamily="34" charset="0"/>
                        <a:buChar char="•"/>
                      </a:pPr>
                      <a:r>
                        <a:rPr lang="en-US" sz="900" dirty="0"/>
                        <a:t>Zoning certificate and relevant ordinance; or, letter from municipal authorities communicating status of zoning change procedure as of field investigation date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site</a:t>
                      </a:r>
                      <a:r>
                        <a:rPr lang="en-US" sz="900" baseline="0" dirty="0"/>
                        <a:t> was previously zoned as a combination of C-2 (Highway Commercial), OR (Office / Residence), and PR (Park and Recreation)</a:t>
                      </a:r>
                    </a:p>
                    <a:p>
                      <a:pPr marL="171450" indent="-171450" algn="l">
                        <a:buFont typeface="Arial" panose="020B0604020202020204" pitchFamily="34" charset="0"/>
                        <a:buChar char="•"/>
                      </a:pPr>
                      <a:r>
                        <a:rPr lang="en-US" sz="900" b="0" dirty="0">
                          <a:solidFill>
                            <a:schemeClr val="tx1"/>
                          </a:solidFill>
                        </a:rPr>
                        <a:t>The City of Eagle River has provided a re-zoning letter (dated September,</a:t>
                      </a:r>
                      <a:r>
                        <a:rPr lang="en-US" sz="900" b="0" baseline="0" dirty="0">
                          <a:solidFill>
                            <a:schemeClr val="tx1"/>
                          </a:solidFill>
                        </a:rPr>
                        <a:t> 2017), which highlights the change in zoning change of the site to ‘Industrial’</a:t>
                      </a:r>
                      <a:endParaRPr lang="en-US" sz="900" b="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3291840">
                <a:tc>
                  <a:txBody>
                    <a:bodyPr/>
                    <a:lstStyle/>
                    <a:p>
                      <a:pPr algn="l"/>
                      <a:r>
                        <a:rPr lang="en-US" sz="900" dirty="0"/>
                        <a:t>Surrounding area zoning – zoning of surrounding properties compatible with industrial development of site</a:t>
                      </a:r>
                    </a:p>
                    <a:p>
                      <a:pPr marL="171450" indent="-171450" algn="l">
                        <a:buFont typeface="Arial" pitchFamily="34" charset="0"/>
                        <a:buChar char="•"/>
                      </a:pPr>
                      <a:r>
                        <a:rPr lang="en-US" sz="900" dirty="0"/>
                        <a:t>Comprehensive Plan of area (if applicable)</a:t>
                      </a:r>
                    </a:p>
                    <a:p>
                      <a:pPr marL="171450" indent="-171450" algn="l">
                        <a:buFont typeface="Arial" pitchFamily="34" charset="0"/>
                        <a:buChar char="•"/>
                      </a:pPr>
                      <a:r>
                        <a:rPr lang="en-US" sz="900" dirty="0"/>
                        <a:t>Zoning map</a:t>
                      </a:r>
                      <a:r>
                        <a:rPr lang="en-US" sz="900" baseline="0" dirty="0"/>
                        <a:t> of area including site </a:t>
                      </a:r>
                      <a:r>
                        <a:rPr lang="en-US" sz="900" dirty="0"/>
                        <a:t>(if applicable)</a:t>
                      </a:r>
                    </a:p>
                    <a:p>
                      <a:pPr marL="171450" indent="-171450" algn="l">
                        <a:buFont typeface="Arial" pitchFamily="34" charset="0"/>
                        <a:buChar char="•"/>
                      </a:pPr>
                      <a:r>
                        <a:rPr lang="en-US" sz="900" dirty="0"/>
                        <a:t>Existing/planned zoning of surrounding land</a:t>
                      </a:r>
                    </a:p>
                    <a:p>
                      <a:pPr marL="171450" indent="-171450" algn="l">
                        <a:buFont typeface="Arial" pitchFamily="34" charset="0"/>
                        <a:buChar char="•"/>
                      </a:pPr>
                      <a:r>
                        <a:rPr lang="en-US" sz="900" b="0" dirty="0"/>
                        <a:t>Codes, Covenants, and Restrictions on site and surrounding sites, as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A comprehensive zoning map of the area and surrounding uses was produced by the city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The area towards the north and south of the site has been zoned as Commercial / Retail / Recreational</a:t>
                      </a:r>
                    </a:p>
                    <a:p>
                      <a:pPr marL="0" indent="0" algn="l">
                        <a:buFont typeface="Arial" panose="020B0604020202020204" pitchFamily="34" charset="0"/>
                        <a:buNone/>
                      </a:pP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57190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Highway 45 &amp; Highway G Site – Eagle River</a:t>
            </a:r>
            <a:br>
              <a:rPr lang="en-US" sz="1800" dirty="0"/>
            </a:br>
            <a:r>
              <a:rPr lang="en-GB" sz="1800" i="1" dirty="0"/>
              <a:t>– </a:t>
            </a:r>
            <a:r>
              <a:rPr lang="en-GB" sz="1600" i="1" dirty="0"/>
              <a:t>Electric Utility Infrastructure</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3410817263"/>
              </p:ext>
            </p:extLst>
          </p:nvPr>
        </p:nvGraphicFramePr>
        <p:xfrm>
          <a:off x="277091" y="957622"/>
          <a:ext cx="8595360" cy="393700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Proximate electric power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and substations;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t>The site is currently served from the Adams substation (0.25 miles) by a 4 kV distribution line, which could deliver at least 1 MW to site;  Adams substation is fed by the 25kV line from the Eagle River substation which receives a 138kV feed from American Transmission Co. (ATC)</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Detailed description of dual feed potential (current or proposed redundant service)</a:t>
                      </a:r>
                    </a:p>
                    <a:p>
                      <a:pPr marL="171450" indent="-171450" algn="l">
                        <a:buFont typeface="Arial" pitchFamily="34" charset="0"/>
                        <a:buChar char="•"/>
                      </a:pPr>
                      <a:r>
                        <a:rPr lang="en-US" sz="900" dirty="0"/>
                        <a:t>Overview (and map) illustrating dual feed electric service routes, including location, size and capacity of each node of delivery (substation, distribution line, etc..)</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There is potential to provide dual feed service</a:t>
                      </a:r>
                      <a:r>
                        <a:rPr lang="en-US" sz="900" baseline="0" dirty="0"/>
                        <a:t> to the site from the Adams and Eagle River substations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Introduction of any proposed improvements to / extensions of electric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proposed solution to provide 4kV service is</a:t>
                      </a:r>
                      <a:r>
                        <a:rPr lang="en-US" sz="900" baseline="0" dirty="0"/>
                        <a:t> extension of the 4kV line underground to the border of the site. The 4kV line can currently serve upto 1 MW of load for an end user on the site</a:t>
                      </a:r>
                    </a:p>
                    <a:p>
                      <a:pPr marL="171450" indent="-171450" algn="l">
                        <a:buFont typeface="Arial" panose="020B0604020202020204" pitchFamily="34" charset="0"/>
                        <a:buChar char="•"/>
                      </a:pPr>
                      <a:r>
                        <a:rPr lang="en-US" sz="900" dirty="0"/>
                        <a:t>The proposed solution to provide 25kV service is</a:t>
                      </a:r>
                      <a:r>
                        <a:rPr lang="en-US" sz="900" baseline="0" dirty="0"/>
                        <a:t> extension of the 25kV line that currently terminates at the high school across Highway 45 from the site.  All Right-of-Way is in place to extend the distribution line and the 0.25 mile extension is projected to take about 3 months to complete but would only be executed as needed by a future operation on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425210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Highway 45 &amp; Highway G Site – Eagle River</a:t>
            </a:r>
            <a:br>
              <a:rPr lang="en-US" sz="1800" dirty="0"/>
            </a:br>
            <a:r>
              <a:rPr lang="en-GB" sz="1800" i="1" dirty="0"/>
              <a:t>– </a:t>
            </a:r>
            <a:r>
              <a:rPr lang="en-GB" sz="1600" i="1" dirty="0"/>
              <a:t>Gas, Water &amp; Wastewater Utility Infrastructure</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633626325"/>
              </p:ext>
            </p:extLst>
          </p:nvPr>
        </p:nvGraphicFramePr>
        <p:xfrm>
          <a:off x="277091" y="1382942"/>
          <a:ext cx="8595360" cy="21996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Proximate natural gas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delivery points,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The natural gas provider is Wisconsin Public service and the current infrastructure includes a 3 inch plastic line along County Road ‘G’ @15-60 psi and a 2 inch line along Highway 45 @15-60 psi.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baseline="0" dirty="0"/>
                        <a:t>The regulator station is about 2 miles away from the site along Highway 45</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baseline="0" dirty="0"/>
                        <a:t>There is a 6 inch transmission line @975 psi that provides incoming service to the regulator station</a:t>
                      </a:r>
                      <a:endParaRPr lang="en-US" sz="900" b="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Introduction of any proposed improvements to / extensions of natural gas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proposed</a:t>
                      </a:r>
                      <a:r>
                        <a:rPr lang="en-US" sz="900" baseline="0" dirty="0"/>
                        <a:t> solution to serve the site would be a tap off the 3 inch line which currently has an available capacity of 5-11 MSCFH.</a:t>
                      </a:r>
                    </a:p>
                    <a:p>
                      <a:pPr marL="171450" indent="-171450" algn="l">
                        <a:buFont typeface="Arial" panose="020B0604020202020204" pitchFamily="34" charset="0"/>
                        <a:buChar char="•"/>
                      </a:pPr>
                      <a:r>
                        <a:rPr lang="en-US" sz="900" dirty="0"/>
                        <a:t>If</a:t>
                      </a:r>
                      <a:r>
                        <a:rPr lang="en-US" sz="900" baseline="0" dirty="0"/>
                        <a:t> greater capacity is required  to the site an u</a:t>
                      </a:r>
                      <a:r>
                        <a:rPr lang="en-US" sz="900" dirty="0"/>
                        <a:t>pgrade would involve running a new distribution line from the regulator station along Highway 45 to the site. </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4" name="Group 4"/>
          <p:cNvGrpSpPr>
            <a:grpSpLocks/>
          </p:cNvGrpSpPr>
          <p:nvPr/>
        </p:nvGrpSpPr>
        <p:grpSpPr bwMode="auto">
          <a:xfrm>
            <a:off x="392113" y="1065511"/>
            <a:ext cx="8412162" cy="204787"/>
            <a:chOff x="247" y="691"/>
            <a:chExt cx="2528" cy="129"/>
          </a:xfrm>
        </p:grpSpPr>
        <p:sp>
          <p:nvSpPr>
            <p:cNvPr id="5"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 name="Rectangle 6"/>
            <p:cNvSpPr>
              <a:spLocks noChangeArrowheads="1"/>
            </p:cNvSpPr>
            <p:nvPr/>
          </p:nvSpPr>
          <p:spPr bwMode="gray">
            <a:xfrm>
              <a:off x="1337" y="691"/>
              <a:ext cx="346"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Natural Gas</a:t>
              </a:r>
            </a:p>
          </p:txBody>
        </p:sp>
      </p:grpSp>
      <p:graphicFrame>
        <p:nvGraphicFramePr>
          <p:cNvPr id="7" name="Table 6"/>
          <p:cNvGraphicFramePr>
            <a:graphicFrameLocks noGrp="1"/>
          </p:cNvGraphicFramePr>
          <p:nvPr>
            <p:extLst>
              <p:ext uri="{D42A27DB-BD31-4B8C-83A1-F6EECF244321}">
                <p14:modId xmlns:p14="http://schemas.microsoft.com/office/powerpoint/2010/main" val="3028486648"/>
              </p:ext>
            </p:extLst>
          </p:nvPr>
        </p:nvGraphicFramePr>
        <p:xfrm>
          <a:off x="277091" y="4129794"/>
          <a:ext cx="8595360" cy="23825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005840">
                <a:tc>
                  <a:txBody>
                    <a:bodyPr/>
                    <a:lstStyle/>
                    <a:p>
                      <a:pPr algn="l"/>
                      <a:r>
                        <a:rPr lang="en-US" sz="900" dirty="0"/>
                        <a:t>Proximate water and wastewater infrastructure availability and capacities</a:t>
                      </a:r>
                    </a:p>
                    <a:p>
                      <a:pPr marL="171450" indent="-171450" algn="l">
                        <a:buFont typeface="Arial" pitchFamily="34" charset="0"/>
                        <a:buChar char="•"/>
                      </a:pPr>
                      <a:r>
                        <a:rPr lang="en-US" sz="900" dirty="0"/>
                        <a:t>Utility maps indicating location and current size / capacity of proximate mains, distribution lines, lift stations, etc.;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1" dirty="0"/>
                        <a:t>Water</a:t>
                      </a:r>
                      <a:r>
                        <a:rPr lang="en-US" sz="900" dirty="0"/>
                        <a:t> – Eagle</a:t>
                      </a:r>
                      <a:r>
                        <a:rPr lang="en-US" sz="900" baseline="0" dirty="0"/>
                        <a:t> River</a:t>
                      </a:r>
                      <a:r>
                        <a:rPr lang="en-US" sz="900" dirty="0"/>
                        <a:t> has 3 existing wells and are in the process of installing</a:t>
                      </a:r>
                      <a:r>
                        <a:rPr lang="en-US" sz="900" baseline="0" dirty="0"/>
                        <a:t> a 4</a:t>
                      </a:r>
                      <a:r>
                        <a:rPr lang="en-US" sz="900" baseline="30000" dirty="0"/>
                        <a:t>th</a:t>
                      </a:r>
                      <a:r>
                        <a:rPr lang="en-US" sz="900" baseline="0" dirty="0"/>
                        <a:t> well in the city. The total capacity of the system is about 1500GPM. There is a water tower in downtown which has a capacity of 300,000 gallons.</a:t>
                      </a:r>
                    </a:p>
                    <a:p>
                      <a:pPr marL="171450" indent="-171450" algn="l">
                        <a:buFont typeface="Arial" panose="020B0604020202020204" pitchFamily="34" charset="0"/>
                        <a:buChar char="•"/>
                      </a:pPr>
                      <a:r>
                        <a:rPr lang="en-US" sz="900" b="1" dirty="0"/>
                        <a:t>Wastewater</a:t>
                      </a:r>
                      <a:r>
                        <a:rPr lang="en-US" sz="900" b="1" baseline="0" dirty="0"/>
                        <a:t> </a:t>
                      </a:r>
                      <a:r>
                        <a:rPr lang="en-US" sz="900" baseline="0" dirty="0"/>
                        <a:t>– 10-inch gravity line borders the site and continues to a lift station on the northern side of the airport. The maximum capacity of the lift station is about 700,000 GPM.</a:t>
                      </a:r>
                      <a:endParaRPr lang="en-US" sz="900"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005840">
                <a:tc>
                  <a:txBody>
                    <a:bodyPr/>
                    <a:lstStyle/>
                    <a:p>
                      <a:pPr algn="l"/>
                      <a:r>
                        <a:rPr lang="en-US" sz="900" dirty="0"/>
                        <a:t>Introduction of any proposed improvements to / extensions of service to the site</a:t>
                      </a:r>
                    </a:p>
                    <a:p>
                      <a:pPr marL="171450" indent="-171450" algn="l">
                        <a:buFont typeface="Arial" pitchFamily="34" charset="0"/>
                        <a:buChar char="•"/>
                      </a:pPr>
                      <a:r>
                        <a:rPr lang="en-US" sz="900" dirty="0"/>
                        <a:t>Cost, timing, and funding responsibility of any improvements required to provide proposed services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1" dirty="0"/>
                        <a:t>Water</a:t>
                      </a:r>
                      <a:r>
                        <a:rPr lang="en-US" sz="900" dirty="0"/>
                        <a:t> – </a:t>
                      </a:r>
                      <a:r>
                        <a:rPr lang="en-US" sz="900" baseline="0" dirty="0"/>
                        <a:t>There is an 8 inch water main @70 psi along Highway 45 adjacent to the site. The proposed solution to serve the site would be a tap off the existing 8 inch line.</a:t>
                      </a:r>
                    </a:p>
                    <a:p>
                      <a:pPr marL="171450" indent="-171450" algn="l">
                        <a:buFont typeface="Arial" panose="020B0604020202020204" pitchFamily="34" charset="0"/>
                        <a:buChar char="•"/>
                      </a:pPr>
                      <a:r>
                        <a:rPr lang="en-US" sz="900" b="1" baseline="0" dirty="0"/>
                        <a:t>Wastewater</a:t>
                      </a:r>
                      <a:r>
                        <a:rPr lang="en-US" sz="900" baseline="0" dirty="0"/>
                        <a:t> – The proposed solution to serve the site would be a tap off the existing 10 inch gravity line. The WWTP is about 1.5 miles from the site and has a total capacity of 500,000 GPD of which about 200,000 is currently used.</a:t>
                      </a:r>
                      <a:endParaRPr lang="en-US" sz="900" dirty="0"/>
                    </a:p>
                  </a:txBody>
                  <a:tcP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8" name="Group 4"/>
          <p:cNvGrpSpPr>
            <a:grpSpLocks/>
          </p:cNvGrpSpPr>
          <p:nvPr/>
        </p:nvGrpSpPr>
        <p:grpSpPr bwMode="auto">
          <a:xfrm>
            <a:off x="392113" y="3812363"/>
            <a:ext cx="8412162" cy="204787"/>
            <a:chOff x="247" y="691"/>
            <a:chExt cx="2528" cy="129"/>
          </a:xfrm>
        </p:grpSpPr>
        <p:sp>
          <p:nvSpPr>
            <p:cNvPr id="9" name="Line 5"/>
            <p:cNvSpPr>
              <a:spLocks noChangeShapeType="1"/>
            </p:cNvSpPr>
            <p:nvPr/>
          </p:nvSpPr>
          <p:spPr bwMode="gray">
            <a:xfrm>
              <a:off x="247" y="778"/>
              <a:ext cx="2528" cy="0"/>
            </a:xfrm>
            <a:prstGeom prst="line">
              <a:avLst/>
            </a:prstGeom>
            <a:noFill/>
            <a:ln w="19050" cap="rnd">
              <a:solidFill>
                <a:srgbClr val="92D050"/>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 name="Rectangle 6"/>
            <p:cNvSpPr>
              <a:spLocks noChangeArrowheads="1"/>
            </p:cNvSpPr>
            <p:nvPr/>
          </p:nvSpPr>
          <p:spPr bwMode="gray">
            <a:xfrm>
              <a:off x="1232" y="691"/>
              <a:ext cx="562" cy="129"/>
            </a:xfrm>
            <a:prstGeom prst="rect">
              <a:avLst/>
            </a:prstGeom>
            <a:solidFill>
              <a:srgbClr val="FFFFFF"/>
            </a:solidFill>
            <a:ln>
              <a:noFill/>
            </a:ln>
            <a:extLst>
              <a:ext uri="{91240B29-F687-4F45-9708-019B960494DF}">
                <a14:hiddenLine xmlns:a14="http://schemas.microsoft.com/office/drawing/2010/main" w="12700" cap="rnd" algn="ctr">
                  <a:solidFill>
                    <a:srgbClr val="000000"/>
                  </a:solidFill>
                  <a:miter lim="800000"/>
                  <a:headEnd/>
                  <a:tailEnd/>
                </a14:hiddenLine>
              </a:ext>
            </a:extLst>
          </p:spPr>
          <p:txBody>
            <a:bodyPr wrap="none" lIns="72000" tIns="0" rIns="72000" bIns="0" anchor="b" anchorCtr="1">
              <a:spAutoFit/>
            </a:bodyPr>
            <a:lstStyle/>
            <a:p>
              <a:pPr marL="0" marR="0" lvl="0" indent="0" defTabSz="914400" eaLnBrk="1" fontAlgn="auto" latinLnBrk="0" hangingPunct="1">
                <a:lnSpc>
                  <a:spcPct val="95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rPr>
                <a:t>Water &amp; Wastewater</a:t>
              </a:r>
            </a:p>
          </p:txBody>
        </p:sp>
      </p:grpSp>
    </p:spTree>
    <p:extLst>
      <p:ext uri="{BB962C8B-B14F-4D97-AF65-F5344CB8AC3E}">
        <p14:creationId xmlns:p14="http://schemas.microsoft.com/office/powerpoint/2010/main" val="984552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89" name="BoilerplateCopyright"/>
          <p:cNvSpPr txBox="1">
            <a:spLocks noChangeArrowheads="1"/>
          </p:cNvSpPr>
          <p:nvPr/>
        </p:nvSpPr>
        <p:spPr bwMode="auto">
          <a:xfrm>
            <a:off x="585788" y="6184900"/>
            <a:ext cx="2947923" cy="123111"/>
          </a:xfrm>
          <a:prstGeom prst="rect">
            <a:avLst/>
          </a:prstGeom>
          <a:noFill/>
          <a:ln w="9525" algn="ctr">
            <a:noFill/>
            <a:miter lim="800000"/>
            <a:headEnd/>
            <a:tailEnd/>
          </a:ln>
          <a:effectLst/>
        </p:spPr>
        <p:txBody>
          <a:bodyPr wrap="none" lIns="0" tIns="0" rIns="0" bIns="0">
            <a:spAutoFit/>
          </a:bodyPr>
          <a:lstStyle/>
          <a:p>
            <a:pPr eaLnBrk="0" hangingPunct="0">
              <a:lnSpc>
                <a:spcPct val="100000"/>
              </a:lnSpc>
              <a:spcBef>
                <a:spcPct val="50000"/>
              </a:spcBef>
              <a:buClrTx/>
              <a:buFontTx/>
              <a:buNone/>
            </a:pPr>
            <a:r>
              <a:rPr lang="en-US" sz="800" dirty="0"/>
              <a:t>Copyright © 2017 Deloitte Development LLC. All rights reserved.</a:t>
            </a:r>
          </a:p>
        </p:txBody>
      </p:sp>
      <p:pic>
        <p:nvPicPr>
          <p:cNvPr id="79890" name="Picture 18" descr="GE"/>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7050088" y="6049963"/>
            <a:ext cx="1504950" cy="238125"/>
          </a:xfrm>
          <a:prstGeom prst="rect">
            <a:avLst/>
          </a:prstGeom>
          <a:noFill/>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35127" b="35433"/>
          <a:stretch/>
        </p:blipFill>
        <p:spPr>
          <a:xfrm>
            <a:off x="492865" y="5994217"/>
            <a:ext cx="893108" cy="180984"/>
          </a:xfrm>
          <a:prstGeom prst="rect">
            <a:avLst/>
          </a:prstGeom>
        </p:spPr>
      </p:pic>
    </p:spTree>
    <p:custDataLst>
      <p:tags r:id="rId1"/>
    </p:custDataLst>
    <p:extLst>
      <p:ext uri="{BB962C8B-B14F-4D97-AF65-F5344CB8AC3E}">
        <p14:creationId xmlns:p14="http://schemas.microsoft.com/office/powerpoint/2010/main" val="833142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2737054711"/>
              </p:ext>
            </p:extLst>
          </p:nvPr>
        </p:nvGraphicFramePr>
        <p:xfrm>
          <a:off x="277091" y="957622"/>
          <a:ext cx="8595360" cy="508000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Community overview</a:t>
                      </a:r>
                    </a:p>
                    <a:p>
                      <a:pPr marL="171450" indent="-171450" algn="l">
                        <a:buFont typeface="Arial" pitchFamily="34" charset="0"/>
                        <a:buChar char="•"/>
                      </a:pPr>
                      <a:r>
                        <a:rPr lang="en-US" sz="900" dirty="0"/>
                        <a:t>General community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City of Sparta is a community of</a:t>
                      </a:r>
                      <a:r>
                        <a:rPr lang="en-US" sz="900" baseline="0" dirty="0"/>
                        <a:t> ~10,000 people located in Monroe County, Wisconsin. Sparta is also the county seat of Monroe County</a:t>
                      </a:r>
                    </a:p>
                    <a:p>
                      <a:pPr marL="171450" indent="-171450" algn="l">
                        <a:buFont typeface="Arial" panose="020B0604020202020204" pitchFamily="34" charset="0"/>
                        <a:buChar char="•"/>
                      </a:pPr>
                      <a:r>
                        <a:rPr lang="en-US" sz="900" baseline="0" dirty="0"/>
                        <a:t>Sparta (Population: ~10,000) and Tomah (Population: ~20,000) make up a large chunk of the population of Monroe County</a:t>
                      </a:r>
                    </a:p>
                    <a:p>
                      <a:pPr marL="171450" indent="-171450" algn="l">
                        <a:buFont typeface="Arial" panose="020B0604020202020204" pitchFamily="34" charset="0"/>
                        <a:buChar char="•"/>
                      </a:pPr>
                      <a:r>
                        <a:rPr lang="en-US" sz="900" baseline="0" dirty="0"/>
                        <a:t>Total labor force is about 65% of the city population where the largest employer is Monroe County</a:t>
                      </a:r>
                    </a:p>
                    <a:p>
                      <a:pPr marL="171450" indent="-171450" algn="l">
                        <a:buFont typeface="Arial" panose="020B0604020202020204" pitchFamily="34" charset="0"/>
                        <a:buChar char="•"/>
                      </a:pPr>
                      <a:r>
                        <a:rPr lang="en-US" sz="900" baseline="0" dirty="0"/>
                        <a:t>Manufacturing and food processing are the major industries present in the area</a:t>
                      </a:r>
                    </a:p>
                    <a:p>
                      <a:pPr marL="171450" indent="-171450" algn="l">
                        <a:buFont typeface="Arial" panose="020B0604020202020204" pitchFamily="34" charset="0"/>
                        <a:buChar char="•"/>
                      </a:pPr>
                      <a:r>
                        <a:rPr lang="en-US" sz="900" baseline="0" dirty="0"/>
                        <a:t>The largest employer – Mathews Archery Inc. (400 employees) is the top Archery Bow Maker nationally and has lent an identity to the city of Sparta</a:t>
                      </a:r>
                    </a:p>
                    <a:p>
                      <a:pPr marL="171450" indent="-171450" algn="l">
                        <a:buFont typeface="Arial" panose="020B0604020202020204" pitchFamily="34" charset="0"/>
                        <a:buChar char="•"/>
                      </a:pPr>
                      <a:r>
                        <a:rPr lang="en-US" sz="900" baseline="0" dirty="0"/>
                        <a:t>Other significant employers include Northern Engraving Corporation (auto supplier; 300 employees), Multistack (heating and chilling units; 200 employees), Century Foods (powdered milk, weigh protein; 400 employees), Foremost Farms (100 employees), McDonnell and Lumber (100 employees) and US Silicone (50 employees)</a:t>
                      </a:r>
                    </a:p>
                    <a:p>
                      <a:pPr marL="171450" indent="-171450" algn="l">
                        <a:buFont typeface="Arial" panose="020B0604020202020204" pitchFamily="34" charset="0"/>
                        <a:buChar char="•"/>
                      </a:pPr>
                      <a:r>
                        <a:rPr lang="en-US" sz="900" baseline="0" dirty="0"/>
                        <a:t>The city is very favorably located within 8 miles from For McCoy. Fort McCoy is a huge military base (60,000 acres) with about 1300 civilian, 400 military full-time and 300 contract personnel training at the compound. Major activities at the base include acting as a training facility for the reserve national guard and field artillery training. This base could serve as a huge asset for the city for potential employers looking to locate in the area</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Site</a:t>
                      </a:r>
                      <a:r>
                        <a:rPr lang="en-US" sz="900" baseline="0" dirty="0"/>
                        <a:t> environment </a:t>
                      </a:r>
                      <a:r>
                        <a:rPr lang="en-US" sz="900" dirty="0"/>
                        <a:t>overview</a:t>
                      </a:r>
                    </a:p>
                    <a:p>
                      <a:pPr marL="171450" indent="-171450" algn="l">
                        <a:buFont typeface="Arial" pitchFamily="34" charset="0"/>
                        <a:buChar char="•"/>
                      </a:pPr>
                      <a:r>
                        <a:rPr lang="en-US" sz="900" dirty="0"/>
                        <a:t>General surroundings fit for industrial activity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site being</a:t>
                      </a:r>
                      <a:r>
                        <a:rPr lang="en-US" sz="900" baseline="0" dirty="0"/>
                        <a:t> proposed for certification falls within the Sparta South Pointe Business Park which is located towards the south of the Sparta city center at a distance of approximately~2.5 miles</a:t>
                      </a:r>
                      <a:endParaRPr lang="en-US" sz="900" dirty="0"/>
                    </a:p>
                    <a:p>
                      <a:pPr marL="171450" indent="-171450" algn="l">
                        <a:buFont typeface="Arial" panose="020B0604020202020204" pitchFamily="34" charset="0"/>
                        <a:buChar char="•"/>
                      </a:pPr>
                      <a:r>
                        <a:rPr lang="en-US" sz="900" baseline="0" dirty="0"/>
                        <a:t>Industrial operations in Sparta are generally clustered in the south-southwest of the city.  The site is located in this part of the city and is adjacent to Agricultural use to the South, across the highway from Commercial use to the west, and across the road from sparse Residential uses and a small cemetery to the east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algn="l"/>
                      <a:r>
                        <a:rPr lang="en-US" sz="900" dirty="0"/>
                        <a:t>Roadway</a:t>
                      </a:r>
                      <a:r>
                        <a:rPr lang="en-US" sz="900" baseline="0" dirty="0"/>
                        <a:t> access</a:t>
                      </a:r>
                    </a:p>
                    <a:p>
                      <a:pPr marL="171450" indent="-171450" algn="l">
                        <a:buFont typeface="Arial" pitchFamily="34" charset="0"/>
                        <a:buChar char="•"/>
                      </a:pPr>
                      <a:r>
                        <a:rPr lang="en-US" sz="900" dirty="0"/>
                        <a:t>Proximity to interstate and other highways providing convenient access for labor and logistics</a:t>
                      </a:r>
                    </a:p>
                    <a:p>
                      <a:pPr marL="171450" indent="-171450" algn="l">
                        <a:buFont typeface="Arial" pitchFamily="34" charset="0"/>
                        <a:buChar char="•"/>
                      </a:pPr>
                      <a:r>
                        <a:rPr lang="en-US" sz="900" dirty="0"/>
                        <a:t>Access roads in place to site, or plans in place to extend access road(s) to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t>Fulfilled</a:t>
                      </a:r>
                    </a:p>
                    <a:p>
                      <a:pPr algn="ct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solidFill>
                            <a:schemeClr val="tx1"/>
                          </a:solidFill>
                        </a:rPr>
                        <a:t>The site is directly adjacent to Interstate-90 to the north and US Highway 27 (4 lane highway) to the west, which provides ingress/egress access along the western boundary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80774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a:xfrm>
            <a:off x="400050" y="407988"/>
            <a:ext cx="8412480" cy="365125"/>
          </a:xfrm>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Community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3404302696"/>
              </p:ext>
            </p:extLst>
          </p:nvPr>
        </p:nvGraphicFramePr>
        <p:xfrm>
          <a:off x="277091" y="957622"/>
          <a:ext cx="8595360" cy="29311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marL="0" algn="ctr" defTabSz="914400" rtl="0" eaLnBrk="1" latinLnBrk="0" hangingPunct="1"/>
                      <a:r>
                        <a:rPr lang="en-US" sz="1000" b="1" kern="1200" dirty="0">
                          <a:solidFill>
                            <a:schemeClr val="lt1"/>
                          </a:solidFill>
                          <a:latin typeface="+mn-lt"/>
                          <a:ea typeface="+mn-ea"/>
                          <a:cs typeface="+mn-cs"/>
                        </a:rPr>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marL="0" algn="ctr" defTabSz="914400" rtl="0" eaLnBrk="1" latinLnBrk="0" hangingPunct="1"/>
                      <a:r>
                        <a:rPr lang="en-US" sz="1000" b="1" kern="1200" dirty="0">
                          <a:solidFill>
                            <a:schemeClr val="lt1"/>
                          </a:solidFill>
                          <a:latin typeface="+mn-lt"/>
                          <a:ea typeface="+mn-ea"/>
                          <a:cs typeface="+mn-cs"/>
                        </a:rPr>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marL="0" algn="ctr" defTabSz="914400" rtl="0" eaLnBrk="1" latinLnBrk="0" hangingPunct="1"/>
                      <a:r>
                        <a:rPr lang="en-US" sz="1000" b="1" kern="1200" dirty="0">
                          <a:solidFill>
                            <a:schemeClr val="lt1"/>
                          </a:solidFill>
                          <a:latin typeface="+mn-lt"/>
                          <a:ea typeface="+mn-ea"/>
                          <a:cs typeface="+mn-cs"/>
                        </a:rPr>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822960">
                <a:tc>
                  <a:txBody>
                    <a:bodyPr/>
                    <a:lstStyle/>
                    <a:p>
                      <a:pPr algn="l"/>
                      <a:r>
                        <a:rPr lang="en-US" sz="900" dirty="0"/>
                        <a:t>Rail Access (if applicable) – not required</a:t>
                      </a:r>
                    </a:p>
                    <a:p>
                      <a:pPr marL="171450" indent="-171450" algn="l">
                        <a:buFont typeface="Arial" pitchFamily="34" charset="0"/>
                        <a:buChar char="•"/>
                      </a:pPr>
                      <a:r>
                        <a:rPr lang="en-US" sz="900" dirty="0"/>
                        <a:t>feasibility of service (if site is to be marketed as rail-served)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Not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Site is currently not rail served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822960">
                <a:tc>
                  <a:txBody>
                    <a:bodyPr/>
                    <a:lstStyle/>
                    <a:p>
                      <a:pPr algn="l"/>
                      <a:r>
                        <a:rPr lang="en-US" sz="900" dirty="0"/>
                        <a:t>Commercial</a:t>
                      </a:r>
                      <a:r>
                        <a:rPr lang="en-US" sz="900" baseline="0" dirty="0"/>
                        <a:t> </a:t>
                      </a:r>
                      <a:r>
                        <a:rPr lang="en-US" sz="900" dirty="0"/>
                        <a:t>Airport Access – Access to airport(s) with commercial air service</a:t>
                      </a:r>
                    </a:p>
                    <a:p>
                      <a:pPr marL="171450" indent="-171450" algn="l">
                        <a:buFont typeface="Arial" pitchFamily="34" charset="0"/>
                        <a:buChar char="•"/>
                      </a:pPr>
                      <a:r>
                        <a:rPr lang="en-US" sz="900" dirty="0"/>
                        <a:t>Driving distance to proximate commercial airport(s) and overview</a:t>
                      </a:r>
                      <a:r>
                        <a:rPr lang="en-US" sz="900" baseline="0" dirty="0"/>
                        <a:t> of service available</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About 25 minutes</a:t>
                      </a:r>
                      <a:r>
                        <a:rPr lang="en-US" sz="900" baseline="0" dirty="0"/>
                        <a:t> to the </a:t>
                      </a:r>
                      <a:r>
                        <a:rPr lang="en-US" sz="900" dirty="0"/>
                        <a:t>La Crosse Regional Airport (LSE)</a:t>
                      </a:r>
                      <a:r>
                        <a:rPr lang="en-US" sz="900" baseline="0" dirty="0"/>
                        <a:t> – 26 miles directly on Interstate-90</a:t>
                      </a:r>
                    </a:p>
                    <a:p>
                      <a:pPr marL="171450" indent="-171450" algn="l">
                        <a:buFont typeface="Arial" panose="020B0604020202020204" pitchFamily="34" charset="0"/>
                        <a:buChar char="•"/>
                      </a:pPr>
                      <a:r>
                        <a:rPr lang="en-US" sz="900" dirty="0"/>
                        <a:t>About 1 hour and 30 mins to the Rochester International Airport (RST) – 96 miles directly on Interstate-90</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822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t>Freight Airport Access – Access to airport(s) with freight air service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Driving distance to proximate freight airport(s)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dirty="0"/>
                        <a:t>Description of the handling capacity of each proximate freight airport (e.g. current tonnage / year, runway length)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About 25 minutes</a:t>
                      </a:r>
                      <a:r>
                        <a:rPr lang="en-US" sz="900" baseline="0" dirty="0"/>
                        <a:t> to the </a:t>
                      </a:r>
                      <a:r>
                        <a:rPr lang="en-US" sz="900" dirty="0"/>
                        <a:t>La Crosse Regional Airport (LSE)</a:t>
                      </a:r>
                      <a:r>
                        <a:rPr lang="en-US" sz="900" baseline="0" dirty="0"/>
                        <a:t> – 26 miles directly on Interstate-90</a:t>
                      </a:r>
                    </a:p>
                    <a:p>
                      <a:pPr marL="171450" indent="-171450" algn="l">
                        <a:buFont typeface="Arial" panose="020B0604020202020204" pitchFamily="34" charset="0"/>
                        <a:buChar char="•"/>
                      </a:pPr>
                      <a:r>
                        <a:rPr lang="en-US" sz="900" dirty="0"/>
                        <a:t>About 1 hour and 30 mins to the Rochester International Airport (RST) – 96 miles directly on Interstate-90</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4721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Site Introduction</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2951348580"/>
              </p:ext>
            </p:extLst>
          </p:nvPr>
        </p:nvGraphicFramePr>
        <p:xfrm>
          <a:off x="277091" y="957622"/>
          <a:ext cx="8595360" cy="53543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731520">
                <a:tc>
                  <a:txBody>
                    <a:bodyPr/>
                    <a:lstStyle/>
                    <a:p>
                      <a:pPr algn="l"/>
                      <a:r>
                        <a:rPr lang="en-US" sz="900" dirty="0"/>
                        <a:t>Master Site plan and/or site plan illustrating exact dimensions and number of parcels for the specific site being submitted for certification</a:t>
                      </a:r>
                    </a:p>
                    <a:p>
                      <a:pPr marL="171450" indent="-171450" algn="l">
                        <a:buFont typeface="Arial" pitchFamily="34" charset="0"/>
                        <a:buChar char="•"/>
                      </a:pPr>
                      <a:r>
                        <a:rPr lang="en-US" sz="900" dirty="0"/>
                        <a:t>Minimum</a:t>
                      </a:r>
                      <a:r>
                        <a:rPr lang="en-US" sz="900" baseline="0" dirty="0"/>
                        <a:t> of 20 contiguous developable acres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baseline="0" dirty="0">
                          <a:solidFill>
                            <a:schemeClr val="tx1"/>
                          </a:solidFill>
                        </a:rPr>
                        <a:t>Master Site Plan provided which clearly delineates Lot 9 as a 114.4 acre site being proposed for certification</a:t>
                      </a:r>
                      <a:endParaRPr lang="en-US" sz="900" b="0" kern="1200" baseline="0" dirty="0">
                        <a:solidFill>
                          <a:schemeClr val="tx1"/>
                        </a:solidFill>
                        <a:latin typeface="+mn-lt"/>
                        <a:ea typeface="+mn-ea"/>
                        <a:cs typeface="+mn-cs"/>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731520">
                <a:tc>
                  <a:txBody>
                    <a:bodyPr/>
                    <a:lstStyle/>
                    <a:p>
                      <a:pPr algn="l"/>
                      <a:r>
                        <a:rPr lang="en-US" sz="900" dirty="0"/>
                        <a:t>Aerial photograph illustrating the specific site being submitted for certification as well as the surrounding properties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0" baseline="0" dirty="0">
                          <a:solidFill>
                            <a:schemeClr val="tx1"/>
                          </a:solidFill>
                        </a:rPr>
                        <a:t>Aerial Photo of the Sparta South Pointe Business Park has been submitted which highlights the surrounding uses which includes an industrial operation towards the west and sparse residential towards the eastern and southern borders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731520">
                <a:tc>
                  <a:txBody>
                    <a:bodyPr/>
                    <a:lstStyle/>
                    <a:p>
                      <a:pPr algn="l"/>
                      <a:r>
                        <a:rPr lang="en-US" sz="900" dirty="0"/>
                        <a:t>ALTA Survey (American Land Trust Association) inclusive of site being submitted for certification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ALTA survey covering the entire site was performed</a:t>
                      </a:r>
                      <a:r>
                        <a:rPr lang="en-US" sz="900" baseline="0" dirty="0"/>
                        <a:t> in August 2017 and produced during the field investigations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l"/>
                      <a:r>
                        <a:rPr lang="en-US" sz="900" dirty="0"/>
                        <a:t>Flood Plain map</a:t>
                      </a:r>
                      <a:r>
                        <a:rPr lang="en-US" sz="900" baseline="0" dirty="0"/>
                        <a:t> (FEMA-produced FIRM map)</a:t>
                      </a:r>
                    </a:p>
                    <a:p>
                      <a:pPr marL="171450" indent="-171450" algn="l">
                        <a:buFont typeface="Arial" pitchFamily="34" charset="0"/>
                        <a:buChar char="•"/>
                      </a:pPr>
                      <a:r>
                        <a:rPr lang="en-US" sz="900" baseline="0" dirty="0"/>
                        <a:t>No part of the site may be located on (or directly adjacent to) a flood plain</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FEMA-produced FIRM map submitted (January 2017)</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No part of site is on or directly adjacent to a floodplain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a:r>
                        <a:rPr lang="en-US" sz="900" dirty="0"/>
                        <a:t>Flight path specifications</a:t>
                      </a:r>
                      <a:r>
                        <a:rPr lang="en-US" sz="900" baseline="0" dirty="0"/>
                        <a:t> (if site is within 2 miles of an airport)</a:t>
                      </a:r>
                    </a:p>
                    <a:p>
                      <a:pPr marL="171450" indent="-171450" algn="l">
                        <a:buFont typeface="Arial" pitchFamily="34" charset="0"/>
                        <a:buChar char="•"/>
                      </a:pPr>
                      <a:r>
                        <a:rPr lang="en-US" sz="900" dirty="0"/>
                        <a:t>Documentation (letter or map from FAA)</a:t>
                      </a:r>
                      <a:r>
                        <a:rPr lang="en-US" sz="900" baseline="0" dirty="0"/>
                        <a:t> </a:t>
                      </a:r>
                      <a:r>
                        <a:rPr lang="en-US" sz="900" dirty="0"/>
                        <a:t>indicating any</a:t>
                      </a:r>
                      <a:r>
                        <a:rPr lang="en-US" sz="900" baseline="0" dirty="0"/>
                        <a:t> restrictions</a:t>
                      </a:r>
                      <a:r>
                        <a:rPr lang="en-US" sz="900" dirty="0"/>
                        <a:t> related to airport proximity</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Not proximate</a:t>
                      </a:r>
                      <a:r>
                        <a:rPr lang="en-US" sz="900" baseline="0" dirty="0"/>
                        <a:t> (within 2 miles) of any airport; nearest airport is small, military, and ~6.0 miles northeast of site </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5"/>
                  </a:ext>
                </a:extLst>
              </a:tr>
              <a:tr h="731520">
                <a:tc>
                  <a:txBody>
                    <a:bodyPr/>
                    <a:lstStyle/>
                    <a:p>
                      <a:pPr algn="l"/>
                      <a:r>
                        <a:rPr lang="en-US" sz="900" dirty="0"/>
                        <a:t>Ownership: entire site must be wholly controlled by a single owner with documented willingness to sell to an industrial user</a:t>
                      </a:r>
                    </a:p>
                    <a:p>
                      <a:pPr marL="171450" indent="-171450" algn="l">
                        <a:buFont typeface="Arial" pitchFamily="34" charset="0"/>
                        <a:buChar char="•"/>
                      </a:pPr>
                      <a:r>
                        <a:rPr lang="en-US" sz="900" dirty="0"/>
                        <a:t>Certificate of title</a:t>
                      </a:r>
                    </a:p>
                    <a:p>
                      <a:pPr marL="171450" indent="-171450" algn="l">
                        <a:buFont typeface="Arial" pitchFamily="34" charset="0"/>
                        <a:buChar char="•"/>
                      </a:pPr>
                      <a:r>
                        <a:rPr lang="en-US" sz="900" dirty="0"/>
                        <a:t>Letter from property owner/option holder stating that site is for sale/lease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Site is wholly owned by the City of Sparta</a:t>
                      </a:r>
                    </a:p>
                    <a:p>
                      <a:pPr marL="171450" indent="-171450" algn="l">
                        <a:buFont typeface="Arial" panose="020B0604020202020204" pitchFamily="34" charset="0"/>
                        <a:buChar char="•"/>
                      </a:pPr>
                      <a:r>
                        <a:rPr lang="en-US" sz="900" dirty="0"/>
                        <a:t>The</a:t>
                      </a:r>
                      <a:r>
                        <a:rPr lang="en-US" sz="900" baseline="0" dirty="0"/>
                        <a:t> intent to sell has been documented (Mar 2017)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Documentation of past transition of ownership has been produced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6"/>
                  </a:ext>
                </a:extLst>
              </a:tr>
              <a:tr h="731520">
                <a:tc>
                  <a:txBody>
                    <a:bodyPr/>
                    <a:lstStyle/>
                    <a:p>
                      <a:pPr algn="l"/>
                      <a:r>
                        <a:rPr lang="en-US" sz="900" dirty="0"/>
                        <a:t>Asking Price – current asking price for sale or lease of the land must be indicated</a:t>
                      </a:r>
                    </a:p>
                    <a:p>
                      <a:pPr marL="171450" indent="-171450" algn="l">
                        <a:buFont typeface="Arial" pitchFamily="34" charset="0"/>
                        <a:buChar char="•"/>
                      </a:pPr>
                      <a:r>
                        <a:rPr lang="en-US" sz="900" dirty="0"/>
                        <a:t>Documentation of asking price on a per-acre basis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defTabSz="914400" rtl="0" eaLnBrk="1" latinLnBrk="0" hangingPunct="1">
                        <a:buFont typeface="Arial" panose="020B0604020202020204" pitchFamily="34" charset="0"/>
                        <a:buChar char="•"/>
                      </a:pPr>
                      <a:r>
                        <a:rPr lang="en-US" sz="900" kern="1200" baseline="0" dirty="0">
                          <a:solidFill>
                            <a:schemeClr val="dk1"/>
                          </a:solidFill>
                          <a:latin typeface="+mn-lt"/>
                          <a:ea typeface="+mn-ea"/>
                          <a:cs typeface="+mn-cs"/>
                        </a:rPr>
                        <a:t>Asking price for the land is stated as $15,000 / acre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27742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561476441"/>
              </p:ext>
            </p:extLst>
          </p:nvPr>
        </p:nvGraphicFramePr>
        <p:xfrm>
          <a:off x="277091" y="957622"/>
          <a:ext cx="8595360" cy="512572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Topography – no significant topography issues that could present major obstacles to industrial development of the site</a:t>
                      </a:r>
                    </a:p>
                    <a:p>
                      <a:pPr marL="171450" indent="-171450" algn="l">
                        <a:buFont typeface="Arial" pitchFamily="34" charset="0"/>
                        <a:buChar char="•"/>
                      </a:pPr>
                      <a:r>
                        <a:rPr lang="en-US" sz="900" dirty="0"/>
                        <a:t>Topographic map with clearly defined contour intervals of 2’ or less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dirty="0"/>
                        <a:t>Current topographic map of</a:t>
                      </a:r>
                      <a:r>
                        <a:rPr lang="en-US" sz="900" baseline="0" dirty="0"/>
                        <a:t> the Sparta South Pointe Business Park has been produced</a:t>
                      </a:r>
                    </a:p>
                    <a:p>
                      <a:pPr marL="171450" indent="-171450" algn="l">
                        <a:buFont typeface="Arial"/>
                        <a:buChar char="•"/>
                      </a:pPr>
                      <a:r>
                        <a:rPr lang="en-US" sz="900" baseline="0" dirty="0"/>
                        <a:t>Site presently slopes slightly downward from south to north of the property with the high point (880’) and low point (824’) which results in an elevation change of approximately 55 feet (excluding an isolated mound at the south boundary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Easements – site not intersected by utility or any other easement that would prevent development of 20 contiguous acres of the site</a:t>
                      </a:r>
                    </a:p>
                    <a:p>
                      <a:pPr marL="171450" indent="-171450" algn="l">
                        <a:buFont typeface="Arial" pitchFamily="34" charset="0"/>
                        <a:buChar char="•"/>
                      </a:pPr>
                      <a:r>
                        <a:rPr lang="en-US" sz="900" dirty="0"/>
                        <a:t>Maps of all utility infrastructure directly proximate to (or intersecting)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solidFill>
                            <a:schemeClr val="tx1"/>
                          </a:solidFill>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ALTA survey covering the entire site was performed</a:t>
                      </a:r>
                      <a:r>
                        <a:rPr lang="en-US" sz="900" baseline="0" dirty="0"/>
                        <a:t> in August 2017 and produced during the field investigations highlighting all easements on the site</a:t>
                      </a:r>
                    </a:p>
                    <a:p>
                      <a:pPr marL="171450" indent="-171450" algn="l">
                        <a:buFont typeface="Arial" panose="020B0604020202020204" pitchFamily="34" charset="0"/>
                        <a:buChar char="•"/>
                      </a:pPr>
                      <a:r>
                        <a:rPr lang="en-US" sz="900" kern="1200" baseline="0" dirty="0">
                          <a:solidFill>
                            <a:schemeClr val="dk1"/>
                          </a:solidFill>
                          <a:latin typeface="+mn-lt"/>
                          <a:ea typeface="+mn-ea"/>
                          <a:cs typeface="+mn-cs"/>
                        </a:rPr>
                        <a:t>Easement No. 9 and No. 11 on the ALTA survey were blanket easements and further investigation revealed that Easement No. 9 expired in 1966; Easement No. 11 allows the Monroe County Telephone Company to install an underground telephone line on the property, but stipulates that MCTC must remove or move any line on the site within 10 days’ notice from the owner if the site is to be commercially developed.  No telephone line was found on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Wetlands – demonstrate that a user can utilize 20 contiguous acres that are not affected by wetlands</a:t>
                      </a:r>
                    </a:p>
                    <a:p>
                      <a:pPr marL="171450" indent="-171450" algn="l">
                        <a:buFont typeface="Arial" pitchFamily="34" charset="0"/>
                        <a:buChar char="•"/>
                      </a:pPr>
                      <a:r>
                        <a:rPr lang="en-US" sz="900" dirty="0"/>
                        <a:t>Wetlands delineation report conducted on the site, demonstrating that impacts to protected waters will be avoided (or approved mitigation plans)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8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endParaRPr lang="en-US" sz="900" dirty="0"/>
                    </a:p>
                    <a:p>
                      <a:pPr marL="171450" indent="-171450" algn="l">
                        <a:buFont typeface="Arial" panose="020B0604020202020204" pitchFamily="34" charset="0"/>
                        <a:buChar char="•"/>
                      </a:pPr>
                      <a:r>
                        <a:rPr lang="en-US" sz="900" baseline="0" dirty="0"/>
                        <a:t>Wetlands delineation study was conducted (Mar 2017) by Department of Natural Resources and provided during the field investigations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The study highlights a</a:t>
                      </a:r>
                      <a:r>
                        <a:rPr lang="en-US" sz="900" dirty="0"/>
                        <a:t> small</a:t>
                      </a:r>
                      <a:r>
                        <a:rPr lang="en-US" sz="900" baseline="0" dirty="0"/>
                        <a:t> wetland (Wetland 1) situated along the northern boundary of the site, which could potentially be completely avoided in development of the site</a:t>
                      </a:r>
                    </a:p>
                    <a:p>
                      <a:pPr marL="171450" indent="-171450" algn="l">
                        <a:buFont typeface="Arial" panose="020B0604020202020204" pitchFamily="34" charset="0"/>
                        <a:buChar char="•"/>
                      </a:pP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1188720">
                <a:tc>
                  <a:txBody>
                    <a:bodyPr/>
                    <a:lstStyle/>
                    <a:p>
                      <a:pPr algn="l"/>
                      <a:r>
                        <a:rPr lang="en-US" sz="900" dirty="0"/>
                        <a:t>Environmental Assessment – no known environmental impediments to immediate industrial development</a:t>
                      </a:r>
                    </a:p>
                    <a:p>
                      <a:pPr marL="171450" indent="-171450" algn="l">
                        <a:buFont typeface="Arial" pitchFamily="34" charset="0"/>
                        <a:buChar char="•"/>
                      </a:pPr>
                      <a:r>
                        <a:rPr lang="en-US" sz="900" dirty="0"/>
                        <a:t>Phase I within the past 2 years; Remediated sites provide completed Phase II and documentation of liability protection</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tx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solidFill>
                            <a:schemeClr val="tx1"/>
                          </a:solidFill>
                        </a:rPr>
                        <a:t>Phase I ESA completed July 2016– de minimus finding of a REC (full oil drum on ground next to barn)</a:t>
                      </a:r>
                      <a:endParaRPr lang="en-US" sz="900" baseline="0" dirty="0">
                        <a:solidFill>
                          <a:schemeClr val="tx1"/>
                        </a:solidFill>
                      </a:endParaRPr>
                    </a:p>
                    <a:p>
                      <a:pPr marL="171450" indent="-171450" algn="l">
                        <a:buFont typeface="Arial" panose="020B0604020202020204" pitchFamily="34" charset="0"/>
                        <a:buChar char="•"/>
                      </a:pPr>
                      <a:r>
                        <a:rPr lang="en-US" sz="900" b="0" baseline="0" dirty="0">
                          <a:solidFill>
                            <a:schemeClr val="tx1"/>
                          </a:solidFill>
                        </a:rPr>
                        <a:t>Documentation regarding the removal of oil drum has been provided and no further investigation is warranted at this stage</a:t>
                      </a:r>
                      <a:endParaRPr lang="en-US" sz="900" b="0" dirty="0">
                        <a:solidFill>
                          <a:schemeClr val="tx1"/>
                        </a:solidFill>
                      </a:endParaRP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78414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Site Physical Characteristics</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2638961560"/>
              </p:ext>
            </p:extLst>
          </p:nvPr>
        </p:nvGraphicFramePr>
        <p:xfrm>
          <a:off x="277091" y="957622"/>
          <a:ext cx="8595360" cy="54000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Geotechnical – minimum of 5 soil borings (for 50-acre site); no presence of sink holes or limestone caves; suitable water content / water table depth</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baseline="0" dirty="0"/>
                        <a:t>Initial Geotechnical Study completed in August 2016 included 10 soil borings dispersed across a larger area ~180 acres, inclusive of the site proposed for certification; Three of those soil borings terminated at auger refusal on Weathered Sandstone at depths of less than 10 feet from surface, with two as shallow as 3’-4’</a:t>
                      </a:r>
                    </a:p>
                    <a:p>
                      <a:pPr marL="171450" indent="-171450" algn="l">
                        <a:buFont typeface="Arial" panose="020B0604020202020204" pitchFamily="34" charset="0"/>
                        <a:buChar char="•"/>
                      </a:pPr>
                      <a:r>
                        <a:rPr lang="en-US" sz="900" baseline="0" dirty="0"/>
                        <a:t>During field investigation, Deloitte suggested that additional soil borings should be conducted on the 114.4-acre site proposed for certification in order to establish a more thorough investigation of subsurface conditions on the site</a:t>
                      </a:r>
                    </a:p>
                    <a:p>
                      <a:pPr marL="171450" indent="-171450" algn="l">
                        <a:buFont typeface="Arial" panose="020B0604020202020204" pitchFamily="34" charset="0"/>
                        <a:buChar char="•"/>
                      </a:pPr>
                      <a:r>
                        <a:rPr lang="en-US" sz="900" baseline="0" dirty="0"/>
                        <a:t>The City of Sparta commissioned a second geotechnical analysis consisting of 15 additional soil borings distributed across only the 114.4 acre site; Nearly all of the additional borings encountered Weathered Sandstone at depths below surface of less than 10’, and in several of these borings, auger refusal was encountered at 3’ – 6’</a:t>
                      </a:r>
                    </a:p>
                    <a:p>
                      <a:pPr marL="171450" indent="-171450" algn="l">
                        <a:buFont typeface="Arial" panose="020B0604020202020204" pitchFamily="34" charset="0"/>
                        <a:buChar char="•"/>
                      </a:pPr>
                      <a:r>
                        <a:rPr lang="en-US" sz="900" baseline="0" dirty="0"/>
                        <a:t>The significant presence of Weathered Sandstone at depths of less than 10 feet across multiple areas of the site may significantly increase the cost and timing required for site preparation on the site, particularly if pits or deeper foundations are required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914400">
                <a:tc>
                  <a:txBody>
                    <a:bodyPr/>
                    <a:lstStyle/>
                    <a:p>
                      <a:pPr algn="l"/>
                      <a:r>
                        <a:rPr lang="en-US" sz="900" dirty="0"/>
                        <a:t>Archaeological / Historical – no known archaeological / historical impediments to immediate industrial development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i="0" dirty="0"/>
                        <a:t>Archaeological</a:t>
                      </a:r>
                      <a:r>
                        <a:rPr lang="en-US" sz="900" i="0" baseline="0" dirty="0"/>
                        <a:t> survey conducted in July of 2016 by personnel from Mississippi Valley Archaeology Center of proposed business park (including entirety of the site)</a:t>
                      </a:r>
                    </a:p>
                    <a:p>
                      <a:pPr marL="171450" indent="-171450" algn="l">
                        <a:buFont typeface="Arial"/>
                        <a:buChar char="•"/>
                      </a:pPr>
                      <a:r>
                        <a:rPr lang="en-US" sz="900" i="0" baseline="0" dirty="0"/>
                        <a:t>No artifacts were discovered on site and no concerns exist regarding any archaeological or historical impediments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914400">
                <a:tc>
                  <a:txBody>
                    <a:bodyPr/>
                    <a:lstStyle/>
                    <a:p>
                      <a:pPr algn="l"/>
                      <a:r>
                        <a:rPr lang="en-US" sz="900" dirty="0"/>
                        <a:t>Endangered Species – no known impediments to immediate industrial development related to endangered species</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a:buChar char="•"/>
                      </a:pPr>
                      <a:r>
                        <a:rPr lang="en-US" sz="900" i="0" dirty="0"/>
                        <a:t>Endangered</a:t>
                      </a:r>
                      <a:r>
                        <a:rPr lang="en-US" sz="900" i="0" baseline="0" dirty="0"/>
                        <a:t> Resources Review completed on July 26, 2016 by Department of Natural Resources covering the entire area of the business park</a:t>
                      </a:r>
                    </a:p>
                    <a:p>
                      <a:pPr marL="171450" indent="-171450" algn="l">
                        <a:buFont typeface="Arial"/>
                        <a:buChar char="•"/>
                      </a:pPr>
                      <a:r>
                        <a:rPr lang="en-US" sz="900" i="0" baseline="0" dirty="0"/>
                        <a:t>Study indicted no presence of endangered resources within the study area</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r h="914400">
                <a:tc>
                  <a:txBody>
                    <a:bodyPr/>
                    <a:lstStyle/>
                    <a:p>
                      <a:pPr marL="171450" indent="-171450" algn="l">
                        <a:buFont typeface="Arial" pitchFamily="34" charset="0"/>
                        <a:buChar char="•"/>
                      </a:pPr>
                      <a:r>
                        <a:rPr lang="en-US" sz="900" dirty="0"/>
                        <a:t>Fire Insurance Classification Rating</a:t>
                      </a:r>
                    </a:p>
                    <a:p>
                      <a:pPr marL="171450" indent="-171450" algn="l">
                        <a:buFont typeface="Arial" pitchFamily="34" charset="0"/>
                        <a:buChar char="•"/>
                      </a:pPr>
                      <a:r>
                        <a:rPr lang="en-US" sz="900" dirty="0"/>
                        <a:t>Distance to the nearest servicing fire department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0" algn="ctr" defTabSz="914400" rtl="0" eaLnBrk="1" latinLnBrk="0" hangingPunct="1"/>
                      <a:r>
                        <a:rPr lang="en-US" sz="900" kern="1200" dirty="0">
                          <a:solidFill>
                            <a:schemeClr val="dk1"/>
                          </a:solidFill>
                          <a:latin typeface="+mn-lt"/>
                          <a:ea typeface="+mn-ea"/>
                          <a:cs typeface="+mn-cs"/>
                        </a:rPr>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defTabSz="914400" rtl="0" eaLnBrk="1" latinLnBrk="0" hangingPunct="1">
                        <a:buFont typeface="Arial"/>
                        <a:buChar char="•"/>
                      </a:pPr>
                      <a:r>
                        <a:rPr lang="en-US" sz="900" i="0" dirty="0"/>
                        <a:t>Class 3 </a:t>
                      </a:r>
                      <a:r>
                        <a:rPr lang="en-US" sz="900" i="0" kern="1200" dirty="0">
                          <a:solidFill>
                            <a:schemeClr val="dk1"/>
                          </a:solidFill>
                          <a:latin typeface="+mn-lt"/>
                          <a:ea typeface="+mn-ea"/>
                          <a:cs typeface="+mn-cs"/>
                        </a:rPr>
                        <a:t>rating applies to the community; The site is 2 miles from the City of Sparta</a:t>
                      </a:r>
                      <a:r>
                        <a:rPr lang="en-US" sz="900" i="0" kern="1200" baseline="0" dirty="0">
                          <a:solidFill>
                            <a:schemeClr val="dk1"/>
                          </a:solidFill>
                          <a:latin typeface="+mn-lt"/>
                          <a:ea typeface="+mn-ea"/>
                          <a:cs typeface="+mn-cs"/>
                        </a:rPr>
                        <a:t> </a:t>
                      </a:r>
                      <a:r>
                        <a:rPr lang="en-US" sz="900" i="0" kern="1200" dirty="0">
                          <a:solidFill>
                            <a:schemeClr val="dk1"/>
                          </a:solidFill>
                          <a:latin typeface="+mn-lt"/>
                          <a:ea typeface="+mn-ea"/>
                          <a:cs typeface="+mn-cs"/>
                        </a:rPr>
                        <a:t>Fire Department</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71964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GB" sz="1800" dirty="0"/>
              <a:t>Field Investigation: </a:t>
            </a:r>
            <a:r>
              <a:rPr lang="en-US" sz="1800" dirty="0"/>
              <a:t>Sparta South Pointe Business Park</a:t>
            </a:r>
            <a:br>
              <a:rPr lang="en-US" sz="1800" dirty="0"/>
            </a:br>
            <a:r>
              <a:rPr lang="en-GB" sz="1800" i="1" dirty="0"/>
              <a:t>– </a:t>
            </a:r>
            <a:r>
              <a:rPr lang="en-GB" sz="1600" i="1" dirty="0"/>
              <a:t>Zoning</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1914214115"/>
              </p:ext>
            </p:extLst>
          </p:nvPr>
        </p:nvGraphicFramePr>
        <p:xfrm>
          <a:off x="277091" y="957622"/>
          <a:ext cx="8595360" cy="540004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737360">
                <a:tc>
                  <a:txBody>
                    <a:bodyPr/>
                    <a:lstStyle/>
                    <a:p>
                      <a:pPr algn="l"/>
                      <a:r>
                        <a:rPr lang="en-US" sz="900" dirty="0"/>
                        <a:t>Industrial zoning (or equivalent) currently in place, or zoning change procedure underway as of field investigation</a:t>
                      </a:r>
                    </a:p>
                    <a:p>
                      <a:pPr marL="171450" indent="-171450" algn="l">
                        <a:buFont typeface="Arial" pitchFamily="34" charset="0"/>
                        <a:buChar char="•"/>
                      </a:pPr>
                      <a:r>
                        <a:rPr lang="en-US" sz="900" dirty="0"/>
                        <a:t>Zoning certificate and relevant ordinance; or, letter from municipal authorities communicating status of zoning change procedure as of field investigation date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Sparta South Pointe</a:t>
                      </a:r>
                      <a:r>
                        <a:rPr lang="en-US" sz="900" baseline="0" dirty="0"/>
                        <a:t> Business Park has a </a:t>
                      </a:r>
                      <a:r>
                        <a:rPr lang="en-US" sz="900" dirty="0"/>
                        <a:t>Zoning of</a:t>
                      </a:r>
                      <a:r>
                        <a:rPr lang="en-US" sz="900" baseline="0" dirty="0"/>
                        <a:t> M-3 </a:t>
                      </a:r>
                    </a:p>
                    <a:p>
                      <a:pPr marL="171450" indent="-171450" algn="l">
                        <a:buFont typeface="Arial" panose="020B0604020202020204" pitchFamily="34" charset="0"/>
                        <a:buChar char="•"/>
                      </a:pPr>
                      <a:r>
                        <a:rPr lang="en-US" sz="900" baseline="0" dirty="0"/>
                        <a:t>The M-3 Manufacturing Industrial Park District is intended for use as industrial park with a detailed master plan and development standards. The permitted uses allow for light manufacturing and heavy manufacturing has been mentioned as a conditional use on the site</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3291840">
                <a:tc>
                  <a:txBody>
                    <a:bodyPr/>
                    <a:lstStyle/>
                    <a:p>
                      <a:pPr algn="l"/>
                      <a:r>
                        <a:rPr lang="en-US" sz="900" dirty="0"/>
                        <a:t>Surrounding area zoning – zoning of surrounding properties compatible with industrial development of site</a:t>
                      </a:r>
                    </a:p>
                    <a:p>
                      <a:pPr marL="171450" indent="-171450" algn="l">
                        <a:buFont typeface="Arial" pitchFamily="34" charset="0"/>
                        <a:buChar char="•"/>
                      </a:pPr>
                      <a:r>
                        <a:rPr lang="en-US" sz="900" dirty="0"/>
                        <a:t>Comprehensive Plan of area (if applicable)</a:t>
                      </a:r>
                    </a:p>
                    <a:p>
                      <a:pPr marL="171450" indent="-171450" algn="l">
                        <a:buFont typeface="Arial" pitchFamily="34" charset="0"/>
                        <a:buChar char="•"/>
                      </a:pPr>
                      <a:r>
                        <a:rPr lang="en-US" sz="900" dirty="0"/>
                        <a:t>Zoning map</a:t>
                      </a:r>
                      <a:r>
                        <a:rPr lang="en-US" sz="900" baseline="0" dirty="0"/>
                        <a:t> of area including site </a:t>
                      </a:r>
                      <a:r>
                        <a:rPr lang="en-US" sz="900" dirty="0"/>
                        <a:t>(if applicable)</a:t>
                      </a:r>
                    </a:p>
                    <a:p>
                      <a:pPr marL="171450" indent="-171450" algn="l">
                        <a:buFont typeface="Arial" pitchFamily="34" charset="0"/>
                        <a:buChar char="•"/>
                      </a:pPr>
                      <a:r>
                        <a:rPr lang="en-US" sz="900" dirty="0"/>
                        <a:t>Existing/planned zoning of surrounding land</a:t>
                      </a:r>
                    </a:p>
                    <a:p>
                      <a:pPr marL="171450" indent="-171450" algn="l">
                        <a:buFont typeface="Arial" pitchFamily="34" charset="0"/>
                        <a:buChar char="•"/>
                      </a:pPr>
                      <a:r>
                        <a:rPr lang="en-US" sz="900" b="0" dirty="0"/>
                        <a:t>Codes, Covenants, and Restrictions on site and surrounding sites, as applicable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A preliminary comprehensive zoning map of the area and surrounding uses was produced by the city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aseline="0" dirty="0"/>
                        <a:t>The residential to the NE of the park has also been zoned M-3 and hence will not present a concern for development</a:t>
                      </a:r>
                    </a:p>
                    <a:p>
                      <a:pPr marL="0" indent="0" algn="l">
                        <a:buFont typeface="Arial" panose="020B0604020202020204" pitchFamily="34" charset="0"/>
                        <a:buNone/>
                      </a:pP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65767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9" name="Title 7"/>
          <p:cNvSpPr>
            <a:spLocks noGrp="1"/>
          </p:cNvSpPr>
          <p:nvPr>
            <p:ph type="title"/>
          </p:nvPr>
        </p:nvSpPr>
        <p:spPr/>
        <p:txBody>
          <a:bodyPr/>
          <a:lstStyle/>
          <a:p>
            <a:r>
              <a:rPr lang="en-US" sz="1800" dirty="0"/>
              <a:t>Field Investigation: Sparta South Pointe Business Park</a:t>
            </a:r>
            <a:br>
              <a:rPr lang="en-US" sz="1800" dirty="0"/>
            </a:br>
            <a:r>
              <a:rPr lang="en-GB" sz="1800" i="1" dirty="0"/>
              <a:t>– </a:t>
            </a:r>
            <a:r>
              <a:rPr lang="en-GB" sz="1600" i="1" dirty="0"/>
              <a:t>Electric Utility Infrastructure</a:t>
            </a:r>
            <a:endParaRPr lang="en-US" sz="1600" i="1" dirty="0"/>
          </a:p>
        </p:txBody>
      </p:sp>
      <p:graphicFrame>
        <p:nvGraphicFramePr>
          <p:cNvPr id="3" name="Table 2"/>
          <p:cNvGraphicFramePr>
            <a:graphicFrameLocks noGrp="1"/>
          </p:cNvGraphicFramePr>
          <p:nvPr>
            <p:extLst>
              <p:ext uri="{D42A27DB-BD31-4B8C-83A1-F6EECF244321}">
                <p14:modId xmlns:p14="http://schemas.microsoft.com/office/powerpoint/2010/main" val="3094406829"/>
              </p:ext>
            </p:extLst>
          </p:nvPr>
        </p:nvGraphicFramePr>
        <p:xfrm>
          <a:off x="277091" y="957622"/>
          <a:ext cx="8595360" cy="4074160"/>
        </p:xfrm>
        <a:graphic>
          <a:graphicData uri="http://schemas.openxmlformats.org/drawingml/2006/table">
            <a:tbl>
              <a:tblPr firstRow="1" bandRow="1">
                <a:tableStyleId>{5C22544A-7EE6-4342-B048-85BDC9FD1C3A}</a:tableStyleId>
              </a:tblPr>
              <a:tblGrid>
                <a:gridCol w="292608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70840">
                <a:tc>
                  <a:txBody>
                    <a:bodyPr/>
                    <a:lstStyle/>
                    <a:p>
                      <a:pPr algn="ctr"/>
                      <a:r>
                        <a:rPr lang="en-US" sz="1000" dirty="0"/>
                        <a:t>Requirement</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Status</a:t>
                      </a:r>
                    </a:p>
                  </a:txBody>
                  <a:tcPr anchor="ctr">
                    <a:lnB w="19050" cap="flat" cmpd="sng" algn="ctr">
                      <a:solidFill>
                        <a:srgbClr val="92D050"/>
                      </a:solidFill>
                      <a:prstDash val="solid"/>
                      <a:round/>
                      <a:headEnd type="none" w="med" len="med"/>
                      <a:tailEnd type="none" w="med" len="med"/>
                    </a:lnB>
                    <a:solidFill>
                      <a:schemeClr val="tx1"/>
                    </a:solidFill>
                  </a:tcPr>
                </a:tc>
                <a:tc>
                  <a:txBody>
                    <a:bodyPr/>
                    <a:lstStyle/>
                    <a:p>
                      <a:pPr algn="ctr"/>
                      <a:r>
                        <a:rPr lang="en-US" sz="1000" dirty="0"/>
                        <a:t>Comments</a:t>
                      </a:r>
                    </a:p>
                  </a:txBody>
                  <a:tcPr anchor="ctr">
                    <a:lnB w="19050" cap="flat" cmpd="sng" algn="ctr">
                      <a:solidFill>
                        <a:srgbClr val="92D050"/>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88720">
                <a:tc>
                  <a:txBody>
                    <a:bodyPr/>
                    <a:lstStyle/>
                    <a:p>
                      <a:pPr algn="l"/>
                      <a:r>
                        <a:rPr lang="en-US" sz="900" dirty="0"/>
                        <a:t>Proximate electric power infrastructure availability and capacities</a:t>
                      </a:r>
                    </a:p>
                    <a:p>
                      <a:pPr marL="171450" indent="-171450" algn="l">
                        <a:buFont typeface="Arial" pitchFamily="34" charset="0"/>
                        <a:buChar char="•"/>
                      </a:pPr>
                      <a:r>
                        <a:rPr lang="en-US" sz="900" dirty="0"/>
                        <a:t>Utility maps indicating location and current size / capacity of proximate transmission lines, distribution lines, and substations; Available capacity that could be provided to the site for each of the above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t>Xcel Energy provides transmission and distribution-level service to the region</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t>The city of Sparta is served by 2 main substations (Sparta substation and Monroe county substation)</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t>The Sparta substation consists of two (2) 28 MVA transformers and is served by the transmission lines from Xcel Energy</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aseline="0" dirty="0"/>
                        <a:t>Xcel Energy can provide service to the business park from the Monroe County Substation (~2 miles from the site), which has 22 MVA available capacity and a 12.5kV distribution line that currently terminates across Hwy 27, adjacent west of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1"/>
                  </a:ext>
                </a:extLst>
              </a:tr>
              <a:tr h="1188720">
                <a:tc>
                  <a:txBody>
                    <a:bodyPr/>
                    <a:lstStyle/>
                    <a:p>
                      <a:pPr algn="l"/>
                      <a:r>
                        <a:rPr lang="en-US" sz="900" dirty="0"/>
                        <a:t>Detailed description of dual feed potential (current or proposed redundant service)</a:t>
                      </a:r>
                    </a:p>
                    <a:p>
                      <a:pPr marL="171450" indent="-171450" algn="l">
                        <a:buFont typeface="Arial" pitchFamily="34" charset="0"/>
                        <a:buChar char="•"/>
                      </a:pPr>
                      <a:r>
                        <a:rPr lang="en-US" sz="900" dirty="0"/>
                        <a:t>Overview (and map) illustrating dual feed electric service routes, including location, size and capacity of each node of delivery (substation, distribution line, etc..)</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There is potential to provide dual feed service</a:t>
                      </a:r>
                      <a:r>
                        <a:rPr lang="en-US" sz="900" baseline="0" dirty="0"/>
                        <a:t> to the site from Sparta Substation, which has two 28 MVA transformers</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2"/>
                  </a:ext>
                </a:extLst>
              </a:tr>
              <a:tr h="1188720">
                <a:tc>
                  <a:txBody>
                    <a:bodyPr/>
                    <a:lstStyle/>
                    <a:p>
                      <a:pPr algn="l"/>
                      <a:r>
                        <a:rPr lang="en-US" sz="900" dirty="0"/>
                        <a:t>Introduction of any proposed improvements to / extensions of electric service to the site</a:t>
                      </a:r>
                    </a:p>
                    <a:p>
                      <a:pPr marL="171450" indent="-171450" algn="l">
                        <a:buFont typeface="Arial" pitchFamily="34" charset="0"/>
                        <a:buChar char="•"/>
                      </a:pPr>
                      <a:r>
                        <a:rPr lang="en-US" sz="900" dirty="0"/>
                        <a:t>Cost, timing, and funding responsibility of any improvements required to provide proposed service to the site</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algn="ctr"/>
                      <a:r>
                        <a:rPr lang="en-US" sz="900" dirty="0"/>
                        <a:t>Fulfilled</a:t>
                      </a:r>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tc>
                  <a:txBody>
                    <a:bodyPr/>
                    <a:lstStyle/>
                    <a:p>
                      <a:pPr marL="171450" indent="-171450" algn="l">
                        <a:buFont typeface="Arial" panose="020B0604020202020204" pitchFamily="34" charset="0"/>
                        <a:buChar char="•"/>
                      </a:pPr>
                      <a:r>
                        <a:rPr lang="en-US" sz="900" dirty="0"/>
                        <a:t>The extension to serve the site has been proposed from the distribution</a:t>
                      </a:r>
                      <a:r>
                        <a:rPr lang="en-US" sz="900" baseline="0" dirty="0"/>
                        <a:t> line service the Tyson facility located across from Highway 27 and this overhead extension will utilize the existing easement to cross Highway 27 </a:t>
                      </a:r>
                    </a:p>
                    <a:p>
                      <a:pPr marL="171450" indent="-171450" algn="l">
                        <a:buFont typeface="Arial" panose="020B0604020202020204" pitchFamily="34" charset="0"/>
                        <a:buChar char="•"/>
                      </a:pPr>
                      <a:r>
                        <a:rPr lang="en-US" sz="900" baseline="0" dirty="0"/>
                        <a:t>Post crossing Highway 27 the distribution line will be situated underground to serve all end users on the business park</a:t>
                      </a:r>
                      <a:endParaRPr lang="en-US" sz="900" dirty="0"/>
                    </a:p>
                  </a:txBody>
                  <a:tcPr anchor="ctr">
                    <a:lnL w="19050" cap="flat" cmpd="sng" algn="ctr">
                      <a:solidFill>
                        <a:srgbClr val="92D050"/>
                      </a:solidFill>
                      <a:prstDash val="solid"/>
                      <a:round/>
                      <a:headEnd type="none" w="med" len="med"/>
                      <a:tailEnd type="none" w="med" len="med"/>
                    </a:lnL>
                    <a:lnR w="19050" cap="flat" cmpd="sng" algn="ctr">
                      <a:solidFill>
                        <a:srgbClr val="92D050"/>
                      </a:solidFill>
                      <a:prstDash val="solid"/>
                      <a:round/>
                      <a:headEnd type="none" w="med" len="med"/>
                      <a:tailEnd type="none" w="med" len="med"/>
                    </a:lnR>
                    <a:lnT w="19050" cap="flat" cmpd="sng" algn="ctr">
                      <a:solidFill>
                        <a:srgbClr val="92D050"/>
                      </a:solidFill>
                      <a:prstDash val="solid"/>
                      <a:round/>
                      <a:headEnd type="none" w="med" len="med"/>
                      <a:tailEnd type="none" w="med" len="med"/>
                    </a:lnT>
                    <a:lnB w="19050" cap="flat" cmpd="sng" algn="ctr">
                      <a:solidFill>
                        <a:srgbClr val="92D050"/>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734745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OILERPLATE" val="Boilerplate"/>
</p:tagLst>
</file>

<file path=ppt/theme/theme1.xml><?xml version="1.0" encoding="utf-8"?>
<a:theme xmlns:a="http://schemas.openxmlformats.org/drawingml/2006/main" name="US Consulting On-screen L WHT_R1.5V_1208">
  <a:themeElements>
    <a:clrScheme name="">
      <a:dk1>
        <a:srgbClr val="000000"/>
      </a:dk1>
      <a:lt1>
        <a:srgbClr val="FFFFFF"/>
      </a:lt1>
      <a:dk2>
        <a:srgbClr val="000000"/>
      </a:dk2>
      <a:lt2>
        <a:srgbClr val="808080"/>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L WHT_R1.5_0325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4066B2"/>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31775" marR="0" indent="-231775" algn="l" defTabSz="914400" rtl="0" eaLnBrk="1" fontAlgn="base" latinLnBrk="0" hangingPunct="1">
          <a:lnSpc>
            <a:spcPct val="106000"/>
          </a:lnSpc>
          <a:spcBef>
            <a:spcPct val="0"/>
          </a:spcBef>
          <a:spcAft>
            <a:spcPct val="0"/>
          </a:spcAft>
          <a:buClrTx/>
          <a:buSzTx/>
          <a:buFont typeface="Wingdings 2" pitchFamily="18" charset="2"/>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rgbClr val="4066B2"/>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31775" marR="0" indent="-231775" algn="l" defTabSz="914400" rtl="0" eaLnBrk="1" fontAlgn="base" latinLnBrk="0" hangingPunct="1">
          <a:lnSpc>
            <a:spcPct val="106000"/>
          </a:lnSpc>
          <a:spcBef>
            <a:spcPct val="0"/>
          </a:spcBef>
          <a:spcAft>
            <a:spcPct val="0"/>
          </a:spcAft>
          <a:buClrTx/>
          <a:buSzTx/>
          <a:buFont typeface="Wingdings 2" pitchFamily="18" charset="2"/>
          <a:buNone/>
          <a:tabLst/>
          <a:defRPr kumimoji="0" lang="en-US" sz="2400" b="0" i="0" u="none" strike="noStrike" cap="none" normalizeH="0" baseline="0" smtClean="0">
            <a:ln>
              <a:noFill/>
            </a:ln>
            <a:solidFill>
              <a:schemeClr val="tx1"/>
            </a:solidFill>
            <a:effectLst/>
            <a:latin typeface="Arial" charset="0"/>
          </a:defRPr>
        </a:defPPr>
      </a:lstStyle>
    </a:lnDef>
    <a:txDef>
      <a:spPr bwMode="auto"/>
      <a:bodyPr/>
      <a:lstStyle>
        <a:defPPr marL="227013" indent="-225425" algn="l" rtl="0" fontAlgn="base">
          <a:lnSpc>
            <a:spcPct val="106000"/>
          </a:lnSpc>
          <a:spcBef>
            <a:spcPct val="40000"/>
          </a:spcBef>
          <a:spcAft>
            <a:spcPct val="0"/>
          </a:spcAft>
          <a:buClr>
            <a:srgbClr val="000000"/>
          </a:buClr>
          <a:buFont typeface="Wingdings 2" pitchFamily="18" charset="2"/>
          <a:buChar char="¡"/>
          <a:defRPr sz="2400" dirty="0">
            <a:solidFill>
              <a:srgbClr val="000000"/>
            </a:solidFill>
            <a:latin typeface="Arial" charset="0"/>
            <a:ea typeface="+mn-ea"/>
            <a:cs typeface="Arial" charset="0"/>
          </a:defRPr>
        </a:defPPr>
      </a:lstStyle>
    </a:txDef>
  </a:objectDefaults>
  <a:extraClrSchemeLst>
    <a:extraClrScheme>
      <a:clrScheme name="US Consulting On-screen L WHT_R1.5_03250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L WHT_R1.5_03250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L WHT_R1.5_03250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L WHT_R1.5_03250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L WHT_R1.5_03250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L WHT_R1.5_03250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L WHT_R1.5_03250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L WHT_R1.5_032508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L WHT_R1.5_032508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L WHT_R1.5_032508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L WHT_R1.5_032508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L WHT_R1.5_032508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L WHT_R1.5_032508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L WHT_R1.5_032508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L WHT_R1.5_032508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L WHT_R1.5_032508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WEDCDocument" ma:contentTypeID="0x010100FE79E5AE2EF0064BAC08D6D73C0C06E90013A5B2BCF1363F4F90491DF57BD7AA4D" ma:contentTypeVersion="8" ma:contentTypeDescription="This is the base content type for all documents in the org" ma:contentTypeScope="" ma:versionID="d2d0655dc69a2b1fdf9cb0a281d5fbd0">
  <xsd:schema xmlns:xsd="http://www.w3.org/2001/XMLSchema" xmlns:xs="http://www.w3.org/2001/XMLSchema" xmlns:p="http://schemas.microsoft.com/office/2006/metadata/properties" xmlns:ns2="e5294fd8-5040-41aa-ae08-659efe2cfdb7" xmlns:ns3="6df8d6ac-61d6-4907-addc-c3e103b4a635" targetNamespace="http://schemas.microsoft.com/office/2006/metadata/properties" ma:root="true" ma:fieldsID="9acc9ab78e23b98db5dcdcc080c540d3" ns2:_="" ns3:_="">
    <xsd:import namespace="e5294fd8-5040-41aa-ae08-659efe2cfdb7"/>
    <xsd:import namespace="6df8d6ac-61d6-4907-addc-c3e103b4a635"/>
    <xsd:element name="properties">
      <xsd:complexType>
        <xsd:sequence>
          <xsd:element name="documentManagement">
            <xsd:complexType>
              <xsd:all>
                <xsd:element ref="ns2:n0380766b5ae406a99339904276b3f7a" minOccurs="0"/>
                <xsd:element ref="ns2:TaxCatchAll" minOccurs="0"/>
                <xsd:element ref="ns2:TaxCatchAllLabel" minOccurs="0"/>
                <xsd:element ref="ns3:TaxKeyword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294fd8-5040-41aa-ae08-659efe2cfdb7" elementFormDefault="qualified">
    <xsd:import namespace="http://schemas.microsoft.com/office/2006/documentManagement/types"/>
    <xsd:import namespace="http://schemas.microsoft.com/office/infopath/2007/PartnerControls"/>
    <xsd:element name="n0380766b5ae406a99339904276b3f7a" ma:index="8" nillable="true" ma:taxonomy="true" ma:internalName="n0380766b5ae406a99339904276b3f7a" ma:taxonomyFieldName="DocumentType" ma:displayName="DocumentType" ma:indexed="true" ma:readOnly="false" ma:default="1;#Procedure|21c5c7c2-daa4-4836-b08e-a89ba88b62be" ma:fieldId="{70380766-b5ae-406a-9933-9904276b3f7a}" ma:sspId="e1402996-41b1-49f0-b66d-8c2b915b121c" ma:termSetId="49e965f2-6a4d-4b70-8e46-b7cff7aebc6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0e5a4c7e-1fe0-43bc-9cfc-14db5f5e7898}" ma:internalName="TaxCatchAll" ma:showField="CatchAllData" ma:web="6df8d6ac-61d6-4907-addc-c3e103b4a63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0e5a4c7e-1fe0-43bc-9cfc-14db5f5e7898}" ma:internalName="TaxCatchAllLabel" ma:readOnly="true" ma:showField="CatchAllDataLabel" ma:web="6df8d6ac-61d6-4907-addc-c3e103b4a6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df8d6ac-61d6-4907-addc-c3e103b4a635"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fieldId="{23f27201-bee3-471e-b2e7-b64fd8b7ca38}" ma:taxonomyMulti="true" ma:sspId="e1402996-41b1-49f0-b66d-8c2b915b121c"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e1402996-41b1-49f0-b66d-8c2b915b121c" ContentTypeId="0x010100FE79E5AE2EF0064BAC08D6D73C0C06E9"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e5294fd8-5040-41aa-ae08-659efe2cfdb7">
      <Value>1</Value>
    </TaxCatchAll>
    <n0380766b5ae406a99339904276b3f7a xmlns="e5294fd8-5040-41aa-ae08-659efe2cfdb7">
      <Terms xmlns="http://schemas.microsoft.com/office/infopath/2007/PartnerControls">
        <TermInfo xmlns="http://schemas.microsoft.com/office/infopath/2007/PartnerControls">
          <TermName xmlns="http://schemas.microsoft.com/office/infopath/2007/PartnerControls">Procedure</TermName>
          <TermId xmlns="http://schemas.microsoft.com/office/infopath/2007/PartnerControls">21c5c7c2-daa4-4836-b08e-a89ba88b62be</TermId>
        </TermInfo>
      </Terms>
    </n0380766b5ae406a99339904276b3f7a>
    <TaxKeywordTaxHTField xmlns="6df8d6ac-61d6-4907-addc-c3e103b4a635">
      <Terms xmlns="http://schemas.microsoft.com/office/infopath/2007/PartnerControls"/>
    </TaxKeywordTaxHTField>
  </documentManagement>
</p:properties>
</file>

<file path=customXml/itemProps1.xml><?xml version="1.0" encoding="utf-8"?>
<ds:datastoreItem xmlns:ds="http://schemas.openxmlformats.org/officeDocument/2006/customXml" ds:itemID="{79BAB52E-5617-4D0A-9014-A496773E681C}"/>
</file>

<file path=customXml/itemProps2.xml><?xml version="1.0" encoding="utf-8"?>
<ds:datastoreItem xmlns:ds="http://schemas.openxmlformats.org/officeDocument/2006/customXml" ds:itemID="{7A9E1C35-705C-41C5-B26F-2680D9BAB216}"/>
</file>

<file path=customXml/itemProps3.xml><?xml version="1.0" encoding="utf-8"?>
<ds:datastoreItem xmlns:ds="http://schemas.openxmlformats.org/officeDocument/2006/customXml" ds:itemID="{EE9B4197-5BB1-4C0A-9074-ADD09E1466B7}"/>
</file>

<file path=customXml/itemProps4.xml><?xml version="1.0" encoding="utf-8"?>
<ds:datastoreItem xmlns:ds="http://schemas.openxmlformats.org/officeDocument/2006/customXml" ds:itemID="{583BCFF0-D8CF-4CB8-87D0-5E61462C294A}"/>
</file>

<file path=docProps/app.xml><?xml version="1.0" encoding="utf-8"?>
<Properties xmlns="http://schemas.openxmlformats.org/officeDocument/2006/extended-properties" xmlns:vt="http://schemas.openxmlformats.org/officeDocument/2006/docPropsVTypes">
  <Template>US Consulting On-screen L WHT_R1.5_032508</Template>
  <TotalTime>19095</TotalTime>
  <Words>7822</Words>
  <Application>Microsoft Office PowerPoint</Application>
  <PresentationFormat>Letter Paper (8.5x11 in)</PresentationFormat>
  <Paragraphs>572</Paragraphs>
  <Slides>29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Times New Roman</vt:lpstr>
      <vt:lpstr>Wingdings</vt:lpstr>
      <vt:lpstr>Wingdings 2</vt:lpstr>
      <vt:lpstr>US Consulting On-screen L WHT_R1.5V_1208</vt:lpstr>
      <vt:lpstr>Wisconsin Certified Sites Site Profiles – 2017 Program Field Investigations and follow-up evaluation</vt:lpstr>
      <vt:lpstr>PowerPoint Presentation</vt:lpstr>
      <vt:lpstr>Field Investigation: Sparta South Pointe Business Park – Community Introduction</vt:lpstr>
      <vt:lpstr>Field Investigation: Sparta South Pointe Business Park – Community Introduction</vt:lpstr>
      <vt:lpstr>Field Investigation: Sparta South Pointe Business Park – Site Introduction</vt:lpstr>
      <vt:lpstr>Field Investigation: Sparta South Pointe Business Park – Site Physical Characteristics</vt:lpstr>
      <vt:lpstr>Field Investigation: Sparta South Pointe Business Park – Site Physical Characteristics</vt:lpstr>
      <vt:lpstr>Field Investigation: Sparta South Pointe Business Park – Zoning</vt:lpstr>
      <vt:lpstr>Field Investigation: Sparta South Pointe Business Park – Electric Utility Infrastructure</vt:lpstr>
      <vt:lpstr>Field Investigation: Sparta South Pointe Business Park – Gas, Water &amp; Wastewater Utility Infrastructure</vt:lpstr>
      <vt:lpstr>PowerPoint Presentation</vt:lpstr>
      <vt:lpstr>Field Investigation: Wausau Business Campus  – Community Introduction</vt:lpstr>
      <vt:lpstr>Field Investigation: Wausau Business Campus  – Community Introduction</vt:lpstr>
      <vt:lpstr>Field Investigation: Wausau Business Campus  – Site Introduction</vt:lpstr>
      <vt:lpstr>Field Investigation: Wausau Business Campus  – Site Physical Characteristics</vt:lpstr>
      <vt:lpstr>Field Investigation: Wausau Business Campus  – Site Physical Characteristics</vt:lpstr>
      <vt:lpstr>Field Investigation: Wausau Business Campus  – Zoning</vt:lpstr>
      <vt:lpstr>Field Investigation: Wausau Business Campus  – Electric Utility Infrastructure</vt:lpstr>
      <vt:lpstr>Field Investigation: Wausau Business Campus  – Gas, Water &amp; Wastewater Utility Infrastructure</vt:lpstr>
      <vt:lpstr>PowerPoint Presentation</vt:lpstr>
      <vt:lpstr>Field Investigation: Highway 45 &amp; Highway G Site – Eagle River – Community Introduction</vt:lpstr>
      <vt:lpstr>Field Investigation: Highway 45 &amp; Highway G Site – Eagle River – Community Introduction</vt:lpstr>
      <vt:lpstr>Field Investigation: Highway 45 &amp; Highway G Site – Eagle River – Site Introduction</vt:lpstr>
      <vt:lpstr>Field Investigation: Highway 45 &amp; Highway G Site – Eagle River – Site Physical Characteristics</vt:lpstr>
      <vt:lpstr>Field Investigation: Highway 45 &amp; Highway G Site – Eagle River – Site Physical Characteristics</vt:lpstr>
      <vt:lpstr>Field Investigation: Highway 45 &amp; Highway G Site – Eagle River – Zoning</vt:lpstr>
      <vt:lpstr>Field Investigation: Highway 45 &amp; Highway G Site – Eagle River – Electric Utility Infrastructure</vt:lpstr>
      <vt:lpstr>Field Investigation: Highway 45 &amp; Highway G Site – Eagle River – Gas, Water &amp; Wastewater Utility Infrastructure</vt:lpstr>
      <vt:lpstr>PowerPoint Presentation</vt:lpstr>
    </vt:vector>
  </TitlesOfParts>
  <Company>Deloitte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sentence</dc:title>
  <dc:creator>Singh, Vikrant Vikram</dc:creator>
  <cp:lastModifiedBy>Coleman Peiffer</cp:lastModifiedBy>
  <cp:revision>1053</cp:revision>
  <cp:lastPrinted>2000-05-15T09:48:35Z</cp:lastPrinted>
  <dcterms:created xsi:type="dcterms:W3CDTF">2008-04-17T05:36:18Z</dcterms:created>
  <dcterms:modified xsi:type="dcterms:W3CDTF">2017-12-07T22:49:37Z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_ID">
    <vt:lpwstr>screenTempV1</vt:lpwstr>
  </property>
  <property fmtid="{D5CDD505-2E9C-101B-9397-08002B2CF9AE}" pid="3" name="ROOMSIZE">
    <vt:lpwstr>LA</vt:lpwstr>
  </property>
  <property fmtid="{D5CDD505-2E9C-101B-9397-08002B2CF9AE}" pid="4" name="COLORSCHEME">
    <vt:lpwstr>White</vt:lpwstr>
  </property>
  <property fmtid="{D5CDD505-2E9C-101B-9397-08002B2CF9AE}" pid="5" name="ContentTypeId">
    <vt:lpwstr>0x010100FE79E5AE2EF0064BAC08D6D73C0C06E90013A5B2BCF1363F4F90491DF57BD7AA4D</vt:lpwstr>
  </property>
  <property fmtid="{D5CDD505-2E9C-101B-9397-08002B2CF9AE}" pid="6" name="DocumentType">
    <vt:i4>1</vt:i4>
  </property>
</Properties>
</file>